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03" r:id="rId4"/>
    <p:sldId id="259" r:id="rId5"/>
    <p:sldId id="258" r:id="rId6"/>
    <p:sldId id="260" r:id="rId7"/>
    <p:sldId id="261" r:id="rId8"/>
    <p:sldId id="262" r:id="rId9"/>
    <p:sldId id="263" r:id="rId10"/>
    <p:sldId id="264" r:id="rId11"/>
    <p:sldId id="265" r:id="rId12"/>
    <p:sldId id="266" r:id="rId13"/>
    <p:sldId id="267" r:id="rId14"/>
    <p:sldId id="268" r:id="rId15"/>
    <p:sldId id="269" r:id="rId16"/>
    <p:sldId id="270" r:id="rId17"/>
    <p:sldId id="272" r:id="rId18"/>
    <p:sldId id="273" r:id="rId19"/>
    <p:sldId id="274" r:id="rId20"/>
    <p:sldId id="275" r:id="rId21"/>
    <p:sldId id="276" r:id="rId22"/>
    <p:sldId id="277" r:id="rId23"/>
    <p:sldId id="278" r:id="rId24"/>
    <p:sldId id="279" r:id="rId25"/>
    <p:sldId id="271"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313" autoAdjust="0"/>
    <p:restoredTop sz="94660"/>
  </p:normalViewPr>
  <p:slideViewPr>
    <p:cSldViewPr snapToGrid="0">
      <p:cViewPr varScale="1">
        <p:scale>
          <a:sx n="89" d="100"/>
          <a:sy n="89" d="100"/>
        </p:scale>
        <p:origin x="184" y="27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FAC96-8018-46D8-B25A-0998DBCFF3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EA5F9C7-126E-497A-B925-847FCD2906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6EF1A2A-93AA-4496-B1B8-8D165B735621}"/>
              </a:ext>
            </a:extLst>
          </p:cNvPr>
          <p:cNvSpPr>
            <a:spLocks noGrp="1"/>
          </p:cNvSpPr>
          <p:nvPr>
            <p:ph type="dt" sz="half" idx="10"/>
          </p:nvPr>
        </p:nvSpPr>
        <p:spPr/>
        <p:txBody>
          <a:bodyPr/>
          <a:lstStyle/>
          <a:p>
            <a:fld id="{3CA83D58-894E-4091-9A14-CE1068C4B960}" type="datetimeFigureOut">
              <a:rPr lang="en-GB" smtClean="0"/>
              <a:t>03/09/2021</a:t>
            </a:fld>
            <a:endParaRPr lang="en-GB"/>
          </a:p>
        </p:txBody>
      </p:sp>
      <p:sp>
        <p:nvSpPr>
          <p:cNvPr id="5" name="Footer Placeholder 4">
            <a:extLst>
              <a:ext uri="{FF2B5EF4-FFF2-40B4-BE49-F238E27FC236}">
                <a16:creationId xmlns:a16="http://schemas.microsoft.com/office/drawing/2014/main" id="{0E43191E-4B2A-46A4-94FB-E2DD04B9BDE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E9882D8-5222-4E83-99D0-8DC727E9C13B}"/>
              </a:ext>
            </a:extLst>
          </p:cNvPr>
          <p:cNvSpPr>
            <a:spLocks noGrp="1"/>
          </p:cNvSpPr>
          <p:nvPr>
            <p:ph type="sldNum" sz="quarter" idx="12"/>
          </p:nvPr>
        </p:nvSpPr>
        <p:spPr/>
        <p:txBody>
          <a:bodyPr/>
          <a:lstStyle/>
          <a:p>
            <a:fld id="{5282239A-EE4A-420E-9D3A-2E11F1B3EE1E}" type="slidenum">
              <a:rPr lang="en-GB" smtClean="0"/>
              <a:t>‹#›</a:t>
            </a:fld>
            <a:endParaRPr lang="en-GB"/>
          </a:p>
        </p:txBody>
      </p:sp>
    </p:spTree>
    <p:extLst>
      <p:ext uri="{BB962C8B-B14F-4D97-AF65-F5344CB8AC3E}">
        <p14:creationId xmlns:p14="http://schemas.microsoft.com/office/powerpoint/2010/main" val="3362135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7FE1-8681-41B8-B86D-5AA2B0F61E4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4277574-F343-4A65-BF2E-BD766361A5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8D1E35-0875-48A6-81F0-D0EA73899F41}"/>
              </a:ext>
            </a:extLst>
          </p:cNvPr>
          <p:cNvSpPr>
            <a:spLocks noGrp="1"/>
          </p:cNvSpPr>
          <p:nvPr>
            <p:ph type="dt" sz="half" idx="10"/>
          </p:nvPr>
        </p:nvSpPr>
        <p:spPr/>
        <p:txBody>
          <a:bodyPr/>
          <a:lstStyle/>
          <a:p>
            <a:fld id="{3CA83D58-894E-4091-9A14-CE1068C4B960}" type="datetimeFigureOut">
              <a:rPr lang="en-GB" smtClean="0"/>
              <a:t>03/09/2021</a:t>
            </a:fld>
            <a:endParaRPr lang="en-GB"/>
          </a:p>
        </p:txBody>
      </p:sp>
      <p:sp>
        <p:nvSpPr>
          <p:cNvPr id="5" name="Footer Placeholder 4">
            <a:extLst>
              <a:ext uri="{FF2B5EF4-FFF2-40B4-BE49-F238E27FC236}">
                <a16:creationId xmlns:a16="http://schemas.microsoft.com/office/drawing/2014/main" id="{23BDB42A-B344-4CEF-BD7B-786794AC37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17E6E17-A144-4DE8-8B78-06DF7C1E2CAE}"/>
              </a:ext>
            </a:extLst>
          </p:cNvPr>
          <p:cNvSpPr>
            <a:spLocks noGrp="1"/>
          </p:cNvSpPr>
          <p:nvPr>
            <p:ph type="sldNum" sz="quarter" idx="12"/>
          </p:nvPr>
        </p:nvSpPr>
        <p:spPr/>
        <p:txBody>
          <a:bodyPr/>
          <a:lstStyle/>
          <a:p>
            <a:fld id="{5282239A-EE4A-420E-9D3A-2E11F1B3EE1E}" type="slidenum">
              <a:rPr lang="en-GB" smtClean="0"/>
              <a:t>‹#›</a:t>
            </a:fld>
            <a:endParaRPr lang="en-GB"/>
          </a:p>
        </p:txBody>
      </p:sp>
    </p:spTree>
    <p:extLst>
      <p:ext uri="{BB962C8B-B14F-4D97-AF65-F5344CB8AC3E}">
        <p14:creationId xmlns:p14="http://schemas.microsoft.com/office/powerpoint/2010/main" val="582190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F28065-491E-4007-BBED-95BAEE4B74E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AEBEA64-84CC-45AE-A0BB-FC858EB7CB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4FA6F8-3F7E-4224-BB64-8A203B39FB7E}"/>
              </a:ext>
            </a:extLst>
          </p:cNvPr>
          <p:cNvSpPr>
            <a:spLocks noGrp="1"/>
          </p:cNvSpPr>
          <p:nvPr>
            <p:ph type="dt" sz="half" idx="10"/>
          </p:nvPr>
        </p:nvSpPr>
        <p:spPr/>
        <p:txBody>
          <a:bodyPr/>
          <a:lstStyle/>
          <a:p>
            <a:fld id="{3CA83D58-894E-4091-9A14-CE1068C4B960}" type="datetimeFigureOut">
              <a:rPr lang="en-GB" smtClean="0"/>
              <a:t>03/09/2021</a:t>
            </a:fld>
            <a:endParaRPr lang="en-GB"/>
          </a:p>
        </p:txBody>
      </p:sp>
      <p:sp>
        <p:nvSpPr>
          <p:cNvPr id="5" name="Footer Placeholder 4">
            <a:extLst>
              <a:ext uri="{FF2B5EF4-FFF2-40B4-BE49-F238E27FC236}">
                <a16:creationId xmlns:a16="http://schemas.microsoft.com/office/drawing/2014/main" id="{99453EB8-850C-46C3-952E-A0535DDED0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C15C82-FCD6-4581-862C-EE68A2BC4176}"/>
              </a:ext>
            </a:extLst>
          </p:cNvPr>
          <p:cNvSpPr>
            <a:spLocks noGrp="1"/>
          </p:cNvSpPr>
          <p:nvPr>
            <p:ph type="sldNum" sz="quarter" idx="12"/>
          </p:nvPr>
        </p:nvSpPr>
        <p:spPr/>
        <p:txBody>
          <a:bodyPr/>
          <a:lstStyle/>
          <a:p>
            <a:fld id="{5282239A-EE4A-420E-9D3A-2E11F1B3EE1E}" type="slidenum">
              <a:rPr lang="en-GB" smtClean="0"/>
              <a:t>‹#›</a:t>
            </a:fld>
            <a:endParaRPr lang="en-GB"/>
          </a:p>
        </p:txBody>
      </p:sp>
    </p:spTree>
    <p:extLst>
      <p:ext uri="{BB962C8B-B14F-4D97-AF65-F5344CB8AC3E}">
        <p14:creationId xmlns:p14="http://schemas.microsoft.com/office/powerpoint/2010/main" val="2595641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41C83-31F0-43A5-A2FD-EB857B79792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6937E52-79B6-4A84-99DA-BEA59BDC67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9F99E0-7893-483C-8F05-7A0DEEE05325}"/>
              </a:ext>
            </a:extLst>
          </p:cNvPr>
          <p:cNvSpPr>
            <a:spLocks noGrp="1"/>
          </p:cNvSpPr>
          <p:nvPr>
            <p:ph type="dt" sz="half" idx="10"/>
          </p:nvPr>
        </p:nvSpPr>
        <p:spPr/>
        <p:txBody>
          <a:bodyPr/>
          <a:lstStyle/>
          <a:p>
            <a:fld id="{3CA83D58-894E-4091-9A14-CE1068C4B960}" type="datetimeFigureOut">
              <a:rPr lang="en-GB" smtClean="0"/>
              <a:t>03/09/2021</a:t>
            </a:fld>
            <a:endParaRPr lang="en-GB"/>
          </a:p>
        </p:txBody>
      </p:sp>
      <p:sp>
        <p:nvSpPr>
          <p:cNvPr id="5" name="Footer Placeholder 4">
            <a:extLst>
              <a:ext uri="{FF2B5EF4-FFF2-40B4-BE49-F238E27FC236}">
                <a16:creationId xmlns:a16="http://schemas.microsoft.com/office/drawing/2014/main" id="{64F43FB3-B4DD-48C7-AC68-AA94F02852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6C5138-E619-41DB-ACD0-34EB480F2586}"/>
              </a:ext>
            </a:extLst>
          </p:cNvPr>
          <p:cNvSpPr>
            <a:spLocks noGrp="1"/>
          </p:cNvSpPr>
          <p:nvPr>
            <p:ph type="sldNum" sz="quarter" idx="12"/>
          </p:nvPr>
        </p:nvSpPr>
        <p:spPr/>
        <p:txBody>
          <a:bodyPr/>
          <a:lstStyle/>
          <a:p>
            <a:fld id="{5282239A-EE4A-420E-9D3A-2E11F1B3EE1E}" type="slidenum">
              <a:rPr lang="en-GB" smtClean="0"/>
              <a:t>‹#›</a:t>
            </a:fld>
            <a:endParaRPr lang="en-GB"/>
          </a:p>
        </p:txBody>
      </p:sp>
    </p:spTree>
    <p:extLst>
      <p:ext uri="{BB962C8B-B14F-4D97-AF65-F5344CB8AC3E}">
        <p14:creationId xmlns:p14="http://schemas.microsoft.com/office/powerpoint/2010/main" val="2609702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2DB8B-10C7-4469-8CDE-EB6C2D68C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3A17DDD-8B51-4C92-9FAC-A8BD4827FC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1E811C-1709-4012-8EC7-1784399CEAF9}"/>
              </a:ext>
            </a:extLst>
          </p:cNvPr>
          <p:cNvSpPr>
            <a:spLocks noGrp="1"/>
          </p:cNvSpPr>
          <p:nvPr>
            <p:ph type="dt" sz="half" idx="10"/>
          </p:nvPr>
        </p:nvSpPr>
        <p:spPr/>
        <p:txBody>
          <a:bodyPr/>
          <a:lstStyle/>
          <a:p>
            <a:fld id="{3CA83D58-894E-4091-9A14-CE1068C4B960}" type="datetimeFigureOut">
              <a:rPr lang="en-GB" smtClean="0"/>
              <a:t>03/09/2021</a:t>
            </a:fld>
            <a:endParaRPr lang="en-GB"/>
          </a:p>
        </p:txBody>
      </p:sp>
      <p:sp>
        <p:nvSpPr>
          <p:cNvPr id="5" name="Footer Placeholder 4">
            <a:extLst>
              <a:ext uri="{FF2B5EF4-FFF2-40B4-BE49-F238E27FC236}">
                <a16:creationId xmlns:a16="http://schemas.microsoft.com/office/drawing/2014/main" id="{8EB45012-2EC3-4F46-8789-8945A45B55D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063D8AA-F899-49E6-8D26-D3165DB37DFA}"/>
              </a:ext>
            </a:extLst>
          </p:cNvPr>
          <p:cNvSpPr>
            <a:spLocks noGrp="1"/>
          </p:cNvSpPr>
          <p:nvPr>
            <p:ph type="sldNum" sz="quarter" idx="12"/>
          </p:nvPr>
        </p:nvSpPr>
        <p:spPr/>
        <p:txBody>
          <a:bodyPr/>
          <a:lstStyle/>
          <a:p>
            <a:fld id="{5282239A-EE4A-420E-9D3A-2E11F1B3EE1E}" type="slidenum">
              <a:rPr lang="en-GB" smtClean="0"/>
              <a:t>‹#›</a:t>
            </a:fld>
            <a:endParaRPr lang="en-GB"/>
          </a:p>
        </p:txBody>
      </p:sp>
    </p:spTree>
    <p:extLst>
      <p:ext uri="{BB962C8B-B14F-4D97-AF65-F5344CB8AC3E}">
        <p14:creationId xmlns:p14="http://schemas.microsoft.com/office/powerpoint/2010/main" val="343494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2A1C5-198A-45DA-AFC9-8D122D59D89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6930686-6980-4110-A32D-D089BB44A0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3D6091A-4C97-4D16-9FEE-826F367841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90D8F3D-767B-4037-AFBE-CB7D3B3EF292}"/>
              </a:ext>
            </a:extLst>
          </p:cNvPr>
          <p:cNvSpPr>
            <a:spLocks noGrp="1"/>
          </p:cNvSpPr>
          <p:nvPr>
            <p:ph type="dt" sz="half" idx="10"/>
          </p:nvPr>
        </p:nvSpPr>
        <p:spPr/>
        <p:txBody>
          <a:bodyPr/>
          <a:lstStyle/>
          <a:p>
            <a:fld id="{3CA83D58-894E-4091-9A14-CE1068C4B960}" type="datetimeFigureOut">
              <a:rPr lang="en-GB" smtClean="0"/>
              <a:t>03/09/2021</a:t>
            </a:fld>
            <a:endParaRPr lang="en-GB"/>
          </a:p>
        </p:txBody>
      </p:sp>
      <p:sp>
        <p:nvSpPr>
          <p:cNvPr id="6" name="Footer Placeholder 5">
            <a:extLst>
              <a:ext uri="{FF2B5EF4-FFF2-40B4-BE49-F238E27FC236}">
                <a16:creationId xmlns:a16="http://schemas.microsoft.com/office/drawing/2014/main" id="{9DC3B73C-EA45-4726-8B42-0959EA97B12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553C6D9-DC2D-4D10-A950-6F153975A318}"/>
              </a:ext>
            </a:extLst>
          </p:cNvPr>
          <p:cNvSpPr>
            <a:spLocks noGrp="1"/>
          </p:cNvSpPr>
          <p:nvPr>
            <p:ph type="sldNum" sz="quarter" idx="12"/>
          </p:nvPr>
        </p:nvSpPr>
        <p:spPr/>
        <p:txBody>
          <a:bodyPr/>
          <a:lstStyle/>
          <a:p>
            <a:fld id="{5282239A-EE4A-420E-9D3A-2E11F1B3EE1E}" type="slidenum">
              <a:rPr lang="en-GB" smtClean="0"/>
              <a:t>‹#›</a:t>
            </a:fld>
            <a:endParaRPr lang="en-GB"/>
          </a:p>
        </p:txBody>
      </p:sp>
    </p:spTree>
    <p:extLst>
      <p:ext uri="{BB962C8B-B14F-4D97-AF65-F5344CB8AC3E}">
        <p14:creationId xmlns:p14="http://schemas.microsoft.com/office/powerpoint/2010/main" val="3253918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0E835-D984-4FA8-8DE2-0472F21B079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0D8F351-053C-4FF6-AB68-4C821A3ACB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AB58AC-0837-4B12-95BA-12C3E280BB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6D24746-531B-4EE6-BDD0-7882129051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9A7764-682F-4D69-BD33-2490A72641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D48ECFC-0125-4E1C-9B3C-71936A49F186}"/>
              </a:ext>
            </a:extLst>
          </p:cNvPr>
          <p:cNvSpPr>
            <a:spLocks noGrp="1"/>
          </p:cNvSpPr>
          <p:nvPr>
            <p:ph type="dt" sz="half" idx="10"/>
          </p:nvPr>
        </p:nvSpPr>
        <p:spPr/>
        <p:txBody>
          <a:bodyPr/>
          <a:lstStyle/>
          <a:p>
            <a:fld id="{3CA83D58-894E-4091-9A14-CE1068C4B960}" type="datetimeFigureOut">
              <a:rPr lang="en-GB" smtClean="0"/>
              <a:t>03/09/2021</a:t>
            </a:fld>
            <a:endParaRPr lang="en-GB"/>
          </a:p>
        </p:txBody>
      </p:sp>
      <p:sp>
        <p:nvSpPr>
          <p:cNvPr id="8" name="Footer Placeholder 7">
            <a:extLst>
              <a:ext uri="{FF2B5EF4-FFF2-40B4-BE49-F238E27FC236}">
                <a16:creationId xmlns:a16="http://schemas.microsoft.com/office/drawing/2014/main" id="{392806CD-4A0F-433D-992B-161F5295269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8366B0B-6DB2-4ABD-A04E-508851DA38F6}"/>
              </a:ext>
            </a:extLst>
          </p:cNvPr>
          <p:cNvSpPr>
            <a:spLocks noGrp="1"/>
          </p:cNvSpPr>
          <p:nvPr>
            <p:ph type="sldNum" sz="quarter" idx="12"/>
          </p:nvPr>
        </p:nvSpPr>
        <p:spPr/>
        <p:txBody>
          <a:bodyPr/>
          <a:lstStyle/>
          <a:p>
            <a:fld id="{5282239A-EE4A-420E-9D3A-2E11F1B3EE1E}" type="slidenum">
              <a:rPr lang="en-GB" smtClean="0"/>
              <a:t>‹#›</a:t>
            </a:fld>
            <a:endParaRPr lang="en-GB"/>
          </a:p>
        </p:txBody>
      </p:sp>
    </p:spTree>
    <p:extLst>
      <p:ext uri="{BB962C8B-B14F-4D97-AF65-F5344CB8AC3E}">
        <p14:creationId xmlns:p14="http://schemas.microsoft.com/office/powerpoint/2010/main" val="2441488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37ACE-3089-43C3-A837-0F83E1E2346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1B5207A-6169-4D8F-8662-683E8F354B92}"/>
              </a:ext>
            </a:extLst>
          </p:cNvPr>
          <p:cNvSpPr>
            <a:spLocks noGrp="1"/>
          </p:cNvSpPr>
          <p:nvPr>
            <p:ph type="dt" sz="half" idx="10"/>
          </p:nvPr>
        </p:nvSpPr>
        <p:spPr/>
        <p:txBody>
          <a:bodyPr/>
          <a:lstStyle/>
          <a:p>
            <a:fld id="{3CA83D58-894E-4091-9A14-CE1068C4B960}" type="datetimeFigureOut">
              <a:rPr lang="en-GB" smtClean="0"/>
              <a:t>03/09/2021</a:t>
            </a:fld>
            <a:endParaRPr lang="en-GB"/>
          </a:p>
        </p:txBody>
      </p:sp>
      <p:sp>
        <p:nvSpPr>
          <p:cNvPr id="4" name="Footer Placeholder 3">
            <a:extLst>
              <a:ext uri="{FF2B5EF4-FFF2-40B4-BE49-F238E27FC236}">
                <a16:creationId xmlns:a16="http://schemas.microsoft.com/office/drawing/2014/main" id="{F8E59194-CF6E-4723-B882-302C1CEBD46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B1C22DF-EAB6-47E5-BC05-F4B12BBEAC12}"/>
              </a:ext>
            </a:extLst>
          </p:cNvPr>
          <p:cNvSpPr>
            <a:spLocks noGrp="1"/>
          </p:cNvSpPr>
          <p:nvPr>
            <p:ph type="sldNum" sz="quarter" idx="12"/>
          </p:nvPr>
        </p:nvSpPr>
        <p:spPr/>
        <p:txBody>
          <a:bodyPr/>
          <a:lstStyle/>
          <a:p>
            <a:fld id="{5282239A-EE4A-420E-9D3A-2E11F1B3EE1E}" type="slidenum">
              <a:rPr lang="en-GB" smtClean="0"/>
              <a:t>‹#›</a:t>
            </a:fld>
            <a:endParaRPr lang="en-GB"/>
          </a:p>
        </p:txBody>
      </p:sp>
    </p:spTree>
    <p:extLst>
      <p:ext uri="{BB962C8B-B14F-4D97-AF65-F5344CB8AC3E}">
        <p14:creationId xmlns:p14="http://schemas.microsoft.com/office/powerpoint/2010/main" val="3989789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DCB1A7-11FF-4649-87A7-BEACAE0FAB53}"/>
              </a:ext>
            </a:extLst>
          </p:cNvPr>
          <p:cNvSpPr>
            <a:spLocks noGrp="1"/>
          </p:cNvSpPr>
          <p:nvPr>
            <p:ph type="dt" sz="half" idx="10"/>
          </p:nvPr>
        </p:nvSpPr>
        <p:spPr/>
        <p:txBody>
          <a:bodyPr/>
          <a:lstStyle/>
          <a:p>
            <a:fld id="{3CA83D58-894E-4091-9A14-CE1068C4B960}" type="datetimeFigureOut">
              <a:rPr lang="en-GB" smtClean="0"/>
              <a:t>03/09/2021</a:t>
            </a:fld>
            <a:endParaRPr lang="en-GB"/>
          </a:p>
        </p:txBody>
      </p:sp>
      <p:sp>
        <p:nvSpPr>
          <p:cNvPr id="3" name="Footer Placeholder 2">
            <a:extLst>
              <a:ext uri="{FF2B5EF4-FFF2-40B4-BE49-F238E27FC236}">
                <a16:creationId xmlns:a16="http://schemas.microsoft.com/office/drawing/2014/main" id="{1D709F4E-7AE2-4375-8A7B-53AF4E590E2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EA748F6-A285-4AF6-BF1F-7E38C9A5359B}"/>
              </a:ext>
            </a:extLst>
          </p:cNvPr>
          <p:cNvSpPr>
            <a:spLocks noGrp="1"/>
          </p:cNvSpPr>
          <p:nvPr>
            <p:ph type="sldNum" sz="quarter" idx="12"/>
          </p:nvPr>
        </p:nvSpPr>
        <p:spPr/>
        <p:txBody>
          <a:bodyPr/>
          <a:lstStyle/>
          <a:p>
            <a:fld id="{5282239A-EE4A-420E-9D3A-2E11F1B3EE1E}" type="slidenum">
              <a:rPr lang="en-GB" smtClean="0"/>
              <a:t>‹#›</a:t>
            </a:fld>
            <a:endParaRPr lang="en-GB"/>
          </a:p>
        </p:txBody>
      </p:sp>
    </p:spTree>
    <p:extLst>
      <p:ext uri="{BB962C8B-B14F-4D97-AF65-F5344CB8AC3E}">
        <p14:creationId xmlns:p14="http://schemas.microsoft.com/office/powerpoint/2010/main" val="2136111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37646-6383-4DF8-8379-4B627BDB52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F34A478-6575-4EBB-901E-F3BA35A278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ACB5C39-1A46-44D1-AC76-DC5DFD561E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8B3944-7F78-4EE7-B4C5-817DCFE694C3}"/>
              </a:ext>
            </a:extLst>
          </p:cNvPr>
          <p:cNvSpPr>
            <a:spLocks noGrp="1"/>
          </p:cNvSpPr>
          <p:nvPr>
            <p:ph type="dt" sz="half" idx="10"/>
          </p:nvPr>
        </p:nvSpPr>
        <p:spPr/>
        <p:txBody>
          <a:bodyPr/>
          <a:lstStyle/>
          <a:p>
            <a:fld id="{3CA83D58-894E-4091-9A14-CE1068C4B960}" type="datetimeFigureOut">
              <a:rPr lang="en-GB" smtClean="0"/>
              <a:t>03/09/2021</a:t>
            </a:fld>
            <a:endParaRPr lang="en-GB"/>
          </a:p>
        </p:txBody>
      </p:sp>
      <p:sp>
        <p:nvSpPr>
          <p:cNvPr id="6" name="Footer Placeholder 5">
            <a:extLst>
              <a:ext uri="{FF2B5EF4-FFF2-40B4-BE49-F238E27FC236}">
                <a16:creationId xmlns:a16="http://schemas.microsoft.com/office/drawing/2014/main" id="{6B747645-44BF-471F-8CFB-DA22FBB19B5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E3C6354-8BD8-449D-AD7C-DFE15F0F9E98}"/>
              </a:ext>
            </a:extLst>
          </p:cNvPr>
          <p:cNvSpPr>
            <a:spLocks noGrp="1"/>
          </p:cNvSpPr>
          <p:nvPr>
            <p:ph type="sldNum" sz="quarter" idx="12"/>
          </p:nvPr>
        </p:nvSpPr>
        <p:spPr/>
        <p:txBody>
          <a:bodyPr/>
          <a:lstStyle/>
          <a:p>
            <a:fld id="{5282239A-EE4A-420E-9D3A-2E11F1B3EE1E}" type="slidenum">
              <a:rPr lang="en-GB" smtClean="0"/>
              <a:t>‹#›</a:t>
            </a:fld>
            <a:endParaRPr lang="en-GB"/>
          </a:p>
        </p:txBody>
      </p:sp>
    </p:spTree>
    <p:extLst>
      <p:ext uri="{BB962C8B-B14F-4D97-AF65-F5344CB8AC3E}">
        <p14:creationId xmlns:p14="http://schemas.microsoft.com/office/powerpoint/2010/main" val="2721871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6C0FF-3F2F-4193-8C03-2B64B9B4F9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E05CA0C-D7DC-4B6C-A04C-332698E4B2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4778250-7BEB-449A-8125-50687B35DB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C5733D-60AB-4BBB-B104-B1498284D7F0}"/>
              </a:ext>
            </a:extLst>
          </p:cNvPr>
          <p:cNvSpPr>
            <a:spLocks noGrp="1"/>
          </p:cNvSpPr>
          <p:nvPr>
            <p:ph type="dt" sz="half" idx="10"/>
          </p:nvPr>
        </p:nvSpPr>
        <p:spPr/>
        <p:txBody>
          <a:bodyPr/>
          <a:lstStyle/>
          <a:p>
            <a:fld id="{3CA83D58-894E-4091-9A14-CE1068C4B960}" type="datetimeFigureOut">
              <a:rPr lang="en-GB" smtClean="0"/>
              <a:t>03/09/2021</a:t>
            </a:fld>
            <a:endParaRPr lang="en-GB"/>
          </a:p>
        </p:txBody>
      </p:sp>
      <p:sp>
        <p:nvSpPr>
          <p:cNvPr id="6" name="Footer Placeholder 5">
            <a:extLst>
              <a:ext uri="{FF2B5EF4-FFF2-40B4-BE49-F238E27FC236}">
                <a16:creationId xmlns:a16="http://schemas.microsoft.com/office/drawing/2014/main" id="{76532FE7-6D67-4919-A507-0EFD5C7E8CE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0EA8DA6-5A96-42E1-801F-C56C9BDA2BB5}"/>
              </a:ext>
            </a:extLst>
          </p:cNvPr>
          <p:cNvSpPr>
            <a:spLocks noGrp="1"/>
          </p:cNvSpPr>
          <p:nvPr>
            <p:ph type="sldNum" sz="quarter" idx="12"/>
          </p:nvPr>
        </p:nvSpPr>
        <p:spPr/>
        <p:txBody>
          <a:bodyPr/>
          <a:lstStyle/>
          <a:p>
            <a:fld id="{5282239A-EE4A-420E-9D3A-2E11F1B3EE1E}" type="slidenum">
              <a:rPr lang="en-GB" smtClean="0"/>
              <a:t>‹#›</a:t>
            </a:fld>
            <a:endParaRPr lang="en-GB"/>
          </a:p>
        </p:txBody>
      </p:sp>
    </p:spTree>
    <p:extLst>
      <p:ext uri="{BB962C8B-B14F-4D97-AF65-F5344CB8AC3E}">
        <p14:creationId xmlns:p14="http://schemas.microsoft.com/office/powerpoint/2010/main" val="3275520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1734FF-7D0C-43F9-8D0F-7733CF2D3A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E4AF6A3-A6E2-44F5-81A9-35EF2B5BFE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BEC3AA-7C33-4105-B455-2A07A931C3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A83D58-894E-4091-9A14-CE1068C4B960}" type="datetimeFigureOut">
              <a:rPr lang="en-GB" smtClean="0"/>
              <a:t>03/09/2021</a:t>
            </a:fld>
            <a:endParaRPr lang="en-GB"/>
          </a:p>
        </p:txBody>
      </p:sp>
      <p:sp>
        <p:nvSpPr>
          <p:cNvPr id="5" name="Footer Placeholder 4">
            <a:extLst>
              <a:ext uri="{FF2B5EF4-FFF2-40B4-BE49-F238E27FC236}">
                <a16:creationId xmlns:a16="http://schemas.microsoft.com/office/drawing/2014/main" id="{2094A6BF-023A-4898-AF83-8721D03A65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515D847-E4CA-4193-BA0B-F06EED3EAC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82239A-EE4A-420E-9D3A-2E11F1B3EE1E}" type="slidenum">
              <a:rPr lang="en-GB" smtClean="0"/>
              <a:t>‹#›</a:t>
            </a:fld>
            <a:endParaRPr lang="en-GB"/>
          </a:p>
        </p:txBody>
      </p:sp>
    </p:spTree>
    <p:extLst>
      <p:ext uri="{BB962C8B-B14F-4D97-AF65-F5344CB8AC3E}">
        <p14:creationId xmlns:p14="http://schemas.microsoft.com/office/powerpoint/2010/main" val="1953667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derivative.ca/download" TargetMode="External"/><Relationship Id="rId3" Type="http://schemas.openxmlformats.org/officeDocument/2006/relationships/hyperlink" Target="https://derivative.ca/UserGuide/First_Things_to_Know_about_TouchDesigner" TargetMode="External"/><Relationship Id="rId7" Type="http://schemas.openxmlformats.org/officeDocument/2006/relationships/hyperlink" Target="https://docs.derivative.ca/Category:Python" TargetMode="External"/><Relationship Id="rId2" Type="http://schemas.openxmlformats.org/officeDocument/2006/relationships/hyperlink" Target="https://derivative.ca/UserGuide/Getting_Started_With_TouchDesigner" TargetMode="External"/><Relationship Id="rId1" Type="http://schemas.openxmlformats.org/officeDocument/2006/relationships/slideLayout" Target="../slideLayouts/slideLayout2.xml"/><Relationship Id="rId6" Type="http://schemas.openxmlformats.org/officeDocument/2006/relationships/hyperlink" Target="https://docs.derivative.ca/Main_Page" TargetMode="External"/><Relationship Id="rId11" Type="http://schemas.openxmlformats.org/officeDocument/2006/relationships/hyperlink" Target="https://derivative.ca/UserGuide/More_Things_to_Know_about_TouchDesigner" TargetMode="External"/><Relationship Id="rId5" Type="http://schemas.openxmlformats.org/officeDocument/2006/relationships/hyperlink" Target="https://derivative.ca/UserGuide/Main_Page" TargetMode="External"/><Relationship Id="rId10" Type="http://schemas.openxmlformats.org/officeDocument/2006/relationships/hyperlink" Target="https://derivative.ca/community-post/norway-workshop-videos-creative-projection-week-2016" TargetMode="External"/><Relationship Id="rId4" Type="http://schemas.openxmlformats.org/officeDocument/2006/relationships/hyperlink" Target="https://derivative.ca/UserGuide/Learning_TouchDesigner" TargetMode="External"/><Relationship Id="rId9" Type="http://schemas.openxmlformats.org/officeDocument/2006/relationships/hyperlink" Target="https://derivative.ca/UserGuide/TouchDesigner_Glossary"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erivative.ca/UserGuide/File_Type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derivative.ca/UserGuide/First_Things_to_Know_about_TouchDesigner"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derivative.ca/UserGuide/Python_Tip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erivative.ca/showcase"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forum.derivative.ca/c/shared-tox-components/12"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erivative.ca/UserGuide/Install_TouchDesigner" TargetMode="External"/><Relationship Id="rId2" Type="http://schemas.openxmlformats.org/officeDocument/2006/relationships/hyperlink" Target="https://derivative.ca/download"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B4841-6593-4485-9EF7-E05E16B081F2}"/>
              </a:ext>
            </a:extLst>
          </p:cNvPr>
          <p:cNvSpPr>
            <a:spLocks noGrp="1"/>
          </p:cNvSpPr>
          <p:nvPr>
            <p:ph type="ctrTitle"/>
          </p:nvPr>
        </p:nvSpPr>
        <p:spPr>
          <a:xfrm>
            <a:off x="1524000" y="2422526"/>
            <a:ext cx="9144000" cy="2387600"/>
          </a:xfrm>
        </p:spPr>
        <p:txBody>
          <a:bodyPr/>
          <a:lstStyle/>
          <a:p>
            <a:r>
              <a:rPr lang="da-DK" dirty="0"/>
              <a:t>Introduction to TouchDesigner</a:t>
            </a:r>
            <a:endParaRPr lang="en-GB" dirty="0"/>
          </a:p>
        </p:txBody>
      </p:sp>
      <p:sp>
        <p:nvSpPr>
          <p:cNvPr id="3" name="Subtitle 2">
            <a:extLst>
              <a:ext uri="{FF2B5EF4-FFF2-40B4-BE49-F238E27FC236}">
                <a16:creationId xmlns:a16="http://schemas.microsoft.com/office/drawing/2014/main" id="{2F868F8F-CC37-47F7-9CF1-41B8221832EB}"/>
              </a:ext>
            </a:extLst>
          </p:cNvPr>
          <p:cNvSpPr>
            <a:spLocks noGrp="1"/>
          </p:cNvSpPr>
          <p:nvPr>
            <p:ph type="subTitle" idx="1"/>
          </p:nvPr>
        </p:nvSpPr>
        <p:spPr>
          <a:xfrm>
            <a:off x="1524000" y="5157209"/>
            <a:ext cx="9144000" cy="1156855"/>
          </a:xfrm>
        </p:spPr>
        <p:txBody>
          <a:bodyPr/>
          <a:lstStyle/>
          <a:p>
            <a:r>
              <a:rPr lang="da-DK" dirty="0"/>
              <a:t>David Meredith</a:t>
            </a:r>
          </a:p>
          <a:p>
            <a:r>
              <a:rPr lang="da-DK" dirty="0"/>
              <a:t>dave@create.aau.dk</a:t>
            </a:r>
            <a:endParaRPr lang="en-GB" dirty="0"/>
          </a:p>
        </p:txBody>
      </p:sp>
      <p:pic>
        <p:nvPicPr>
          <p:cNvPr id="4" name="Picture 3">
            <a:extLst>
              <a:ext uri="{FF2B5EF4-FFF2-40B4-BE49-F238E27FC236}">
                <a16:creationId xmlns:a16="http://schemas.microsoft.com/office/drawing/2014/main" id="{80E45271-957D-7649-9340-0E400758045C}"/>
              </a:ext>
            </a:extLst>
          </p:cNvPr>
          <p:cNvPicPr>
            <a:picLocks noChangeAspect="1"/>
          </p:cNvPicPr>
          <p:nvPr/>
        </p:nvPicPr>
        <p:blipFill>
          <a:blip r:embed="rId2"/>
          <a:stretch>
            <a:fillRect/>
          </a:stretch>
        </p:blipFill>
        <p:spPr>
          <a:xfrm>
            <a:off x="2328347" y="383651"/>
            <a:ext cx="7535305" cy="1996591"/>
          </a:xfrm>
          <a:prstGeom prst="rect">
            <a:avLst/>
          </a:prstGeom>
        </p:spPr>
      </p:pic>
    </p:spTree>
    <p:extLst>
      <p:ext uri="{BB962C8B-B14F-4D97-AF65-F5344CB8AC3E}">
        <p14:creationId xmlns:p14="http://schemas.microsoft.com/office/powerpoint/2010/main" val="2557622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313B1-74C9-B345-B0B7-5C3BBC5E79E0}"/>
              </a:ext>
            </a:extLst>
          </p:cNvPr>
          <p:cNvSpPr>
            <a:spLocks noGrp="1"/>
          </p:cNvSpPr>
          <p:nvPr>
            <p:ph type="title"/>
          </p:nvPr>
        </p:nvSpPr>
        <p:spPr/>
        <p:txBody>
          <a:bodyPr/>
          <a:lstStyle/>
          <a:p>
            <a:r>
              <a:rPr lang="en-US" dirty="0"/>
              <a:t>Adding an image generator and a filter</a:t>
            </a:r>
          </a:p>
        </p:txBody>
      </p:sp>
      <p:sp>
        <p:nvSpPr>
          <p:cNvPr id="3" name="Content Placeholder 2">
            <a:extLst>
              <a:ext uri="{FF2B5EF4-FFF2-40B4-BE49-F238E27FC236}">
                <a16:creationId xmlns:a16="http://schemas.microsoft.com/office/drawing/2014/main" id="{8C9CFBBC-A91C-9A47-9C19-F160D0425422}"/>
              </a:ext>
            </a:extLst>
          </p:cNvPr>
          <p:cNvSpPr>
            <a:spLocks noGrp="1"/>
          </p:cNvSpPr>
          <p:nvPr>
            <p:ph idx="1"/>
          </p:nvPr>
        </p:nvSpPr>
        <p:spPr>
          <a:xfrm>
            <a:off x="5399902" y="1825625"/>
            <a:ext cx="5953897" cy="4351338"/>
          </a:xfrm>
        </p:spPr>
        <p:txBody>
          <a:bodyPr>
            <a:normAutofit fontScale="85000" lnSpcReduction="10000"/>
          </a:bodyPr>
          <a:lstStyle/>
          <a:p>
            <a:r>
              <a:rPr lang="en-US" dirty="0"/>
              <a:t>Use the OP Create Dialog to add a Movie File In operator to an empty network</a:t>
            </a:r>
          </a:p>
          <a:p>
            <a:r>
              <a:rPr lang="en-US" dirty="0"/>
              <a:t>Right click its right-hand connector, which brings up the OP Create Dialog again, and select the Level OP, which is a filter</a:t>
            </a:r>
          </a:p>
          <a:p>
            <a:r>
              <a:rPr lang="en-US" dirty="0"/>
              <a:t>You now have a generator operator (moviefilein1) sending its output to a filter (level1)</a:t>
            </a:r>
          </a:p>
          <a:p>
            <a:r>
              <a:rPr lang="en-US" dirty="0"/>
              <a:t>Play with the sliders in the parameters dialog in the top right of the screen to see the effect that the Level filter has on the image that is imported using the Movie File In operator</a:t>
            </a:r>
          </a:p>
        </p:txBody>
      </p:sp>
      <p:pic>
        <p:nvPicPr>
          <p:cNvPr id="4" name="Picture 3">
            <a:extLst>
              <a:ext uri="{FF2B5EF4-FFF2-40B4-BE49-F238E27FC236}">
                <a16:creationId xmlns:a16="http://schemas.microsoft.com/office/drawing/2014/main" id="{8D0A2A96-E1A4-6F4C-8391-F6D5F1441D17}"/>
              </a:ext>
            </a:extLst>
          </p:cNvPr>
          <p:cNvPicPr>
            <a:picLocks noChangeAspect="1"/>
          </p:cNvPicPr>
          <p:nvPr/>
        </p:nvPicPr>
        <p:blipFill>
          <a:blip r:embed="rId2"/>
          <a:stretch>
            <a:fillRect/>
          </a:stretch>
        </p:blipFill>
        <p:spPr>
          <a:xfrm>
            <a:off x="236039" y="2397211"/>
            <a:ext cx="5163863" cy="2600157"/>
          </a:xfrm>
          <a:prstGeom prst="rect">
            <a:avLst/>
          </a:prstGeom>
        </p:spPr>
      </p:pic>
    </p:spTree>
    <p:extLst>
      <p:ext uri="{BB962C8B-B14F-4D97-AF65-F5344CB8AC3E}">
        <p14:creationId xmlns:p14="http://schemas.microsoft.com/office/powerpoint/2010/main" val="3669861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3126-E294-2D4B-8CC0-9EB7E94B1F44}"/>
              </a:ext>
            </a:extLst>
          </p:cNvPr>
          <p:cNvSpPr>
            <a:spLocks noGrp="1"/>
          </p:cNvSpPr>
          <p:nvPr>
            <p:ph type="title"/>
          </p:nvPr>
        </p:nvSpPr>
        <p:spPr/>
        <p:txBody>
          <a:bodyPr/>
          <a:lstStyle/>
          <a:p>
            <a:r>
              <a:rPr lang="en-US" dirty="0"/>
              <a:t>Operator families</a:t>
            </a:r>
          </a:p>
        </p:txBody>
      </p:sp>
      <p:sp>
        <p:nvSpPr>
          <p:cNvPr id="3" name="Content Placeholder 2">
            <a:extLst>
              <a:ext uri="{FF2B5EF4-FFF2-40B4-BE49-F238E27FC236}">
                <a16:creationId xmlns:a16="http://schemas.microsoft.com/office/drawing/2014/main" id="{EEBFDF2F-C0D3-524D-ABD7-9552CFE6D75C}"/>
              </a:ext>
            </a:extLst>
          </p:cNvPr>
          <p:cNvSpPr>
            <a:spLocks noGrp="1"/>
          </p:cNvSpPr>
          <p:nvPr>
            <p:ph idx="1"/>
          </p:nvPr>
        </p:nvSpPr>
        <p:spPr>
          <a:xfrm>
            <a:off x="5288768" y="1825625"/>
            <a:ext cx="6065032" cy="4351338"/>
          </a:xfrm>
        </p:spPr>
        <p:txBody>
          <a:bodyPr>
            <a:normAutofit fontScale="85000" lnSpcReduction="10000"/>
          </a:bodyPr>
          <a:lstStyle/>
          <a:p>
            <a:r>
              <a:rPr lang="en-US" dirty="0"/>
              <a:t>There are six families of operators, shown on different pages in the OP Create Dialog</a:t>
            </a:r>
          </a:p>
          <a:p>
            <a:pPr lvl="1"/>
            <a:r>
              <a:rPr lang="en-US" dirty="0"/>
              <a:t>COMP – Components: Object components (3D objects), panel components (2D UI gadgets) and </a:t>
            </a:r>
            <a:r>
              <a:rPr lang="en-US" dirty="0" err="1"/>
              <a:t>misc</a:t>
            </a:r>
            <a:r>
              <a:rPr lang="en-US" dirty="0"/>
              <a:t> components</a:t>
            </a:r>
          </a:p>
          <a:p>
            <a:pPr lvl="2"/>
            <a:r>
              <a:rPr lang="en-US" dirty="0"/>
              <a:t>Components contain other operators</a:t>
            </a:r>
          </a:p>
          <a:p>
            <a:pPr lvl="1"/>
            <a:r>
              <a:rPr lang="en-US" dirty="0"/>
              <a:t>TOPs – Texture Operators: 2D image operations</a:t>
            </a:r>
          </a:p>
          <a:p>
            <a:pPr lvl="1"/>
            <a:r>
              <a:rPr lang="en-US" dirty="0"/>
              <a:t>CHOPs – Channel Operators: motion, audio, animation, control signals</a:t>
            </a:r>
          </a:p>
          <a:p>
            <a:pPr lvl="1"/>
            <a:r>
              <a:rPr lang="en-US" dirty="0"/>
              <a:t>SOPs – Surface Operators: 3D points, polygons and other 3D primitives</a:t>
            </a:r>
          </a:p>
          <a:p>
            <a:pPr lvl="1"/>
            <a:r>
              <a:rPr lang="en-US" dirty="0"/>
              <a:t>MATs – Material Operators: materials and shaders</a:t>
            </a:r>
          </a:p>
          <a:p>
            <a:pPr lvl="1"/>
            <a:r>
              <a:rPr lang="en-US" dirty="0"/>
              <a:t>DATs – Data Operators: operators containing text, such as scripts, XML, tables</a:t>
            </a:r>
          </a:p>
        </p:txBody>
      </p:sp>
      <p:pic>
        <p:nvPicPr>
          <p:cNvPr id="4" name="Picture 3">
            <a:extLst>
              <a:ext uri="{FF2B5EF4-FFF2-40B4-BE49-F238E27FC236}">
                <a16:creationId xmlns:a16="http://schemas.microsoft.com/office/drawing/2014/main" id="{26F09F4F-E1A3-FC48-81AB-999241848478}"/>
              </a:ext>
            </a:extLst>
          </p:cNvPr>
          <p:cNvPicPr>
            <a:picLocks noChangeAspect="1"/>
          </p:cNvPicPr>
          <p:nvPr/>
        </p:nvPicPr>
        <p:blipFill>
          <a:blip r:embed="rId2"/>
          <a:stretch>
            <a:fillRect/>
          </a:stretch>
        </p:blipFill>
        <p:spPr>
          <a:xfrm>
            <a:off x="354540" y="1690688"/>
            <a:ext cx="4934228" cy="4351338"/>
          </a:xfrm>
          <a:prstGeom prst="rect">
            <a:avLst/>
          </a:prstGeom>
        </p:spPr>
      </p:pic>
    </p:spTree>
    <p:extLst>
      <p:ext uri="{BB962C8B-B14F-4D97-AF65-F5344CB8AC3E}">
        <p14:creationId xmlns:p14="http://schemas.microsoft.com/office/powerpoint/2010/main" val="1246207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7F84B-3C3F-9646-BC0B-06A07103DB7A}"/>
              </a:ext>
            </a:extLst>
          </p:cNvPr>
          <p:cNvSpPr>
            <a:spLocks noGrp="1"/>
          </p:cNvSpPr>
          <p:nvPr>
            <p:ph type="title"/>
          </p:nvPr>
        </p:nvSpPr>
        <p:spPr/>
        <p:txBody>
          <a:bodyPr/>
          <a:lstStyle/>
          <a:p>
            <a:r>
              <a:rPr lang="en-US" dirty="0"/>
              <a:t>Adding operators</a:t>
            </a:r>
          </a:p>
        </p:txBody>
      </p:sp>
      <p:sp>
        <p:nvSpPr>
          <p:cNvPr id="3" name="Content Placeholder 2">
            <a:extLst>
              <a:ext uri="{FF2B5EF4-FFF2-40B4-BE49-F238E27FC236}">
                <a16:creationId xmlns:a16="http://schemas.microsoft.com/office/drawing/2014/main" id="{8307EBAF-8DAC-314A-822F-8BBA91839C88}"/>
              </a:ext>
            </a:extLst>
          </p:cNvPr>
          <p:cNvSpPr>
            <a:spLocks noGrp="1"/>
          </p:cNvSpPr>
          <p:nvPr>
            <p:ph idx="1"/>
          </p:nvPr>
        </p:nvSpPr>
        <p:spPr>
          <a:xfrm>
            <a:off x="4992130" y="1825625"/>
            <a:ext cx="6361670" cy="4351338"/>
          </a:xfrm>
        </p:spPr>
        <p:txBody>
          <a:bodyPr/>
          <a:lstStyle/>
          <a:p>
            <a:r>
              <a:rPr lang="en-US" dirty="0"/>
              <a:t>Let’s add some operators from different families</a:t>
            </a:r>
          </a:p>
          <a:p>
            <a:pPr lvl="1"/>
            <a:r>
              <a:rPr lang="en-US" dirty="0"/>
              <a:t>Monochrome TOP</a:t>
            </a:r>
          </a:p>
          <a:p>
            <a:pPr lvl="1"/>
            <a:r>
              <a:rPr lang="en-US" dirty="0"/>
              <a:t>Pattern and Noise CHOPs</a:t>
            </a:r>
          </a:p>
          <a:p>
            <a:pPr lvl="1"/>
            <a:r>
              <a:rPr lang="en-US" dirty="0"/>
              <a:t>Sphere SOP</a:t>
            </a:r>
          </a:p>
          <a:p>
            <a:pPr lvl="1"/>
            <a:r>
              <a:rPr lang="en-US" dirty="0" err="1"/>
              <a:t>Phong</a:t>
            </a:r>
            <a:r>
              <a:rPr lang="en-US" dirty="0"/>
              <a:t> MAT</a:t>
            </a:r>
          </a:p>
          <a:p>
            <a:pPr lvl="1"/>
            <a:r>
              <a:rPr lang="en-US" dirty="0"/>
              <a:t>Geometry COMP (prepares SOP and MAT for 3D rendering)</a:t>
            </a:r>
          </a:p>
          <a:p>
            <a:pPr lvl="1"/>
            <a:r>
              <a:rPr lang="en-US" dirty="0"/>
              <a:t>Slider COMP (a 2D gadget for building control panels)</a:t>
            </a:r>
          </a:p>
          <a:p>
            <a:pPr lvl="1"/>
            <a:r>
              <a:rPr lang="en-US" dirty="0"/>
              <a:t>Monitors DAT</a:t>
            </a:r>
          </a:p>
        </p:txBody>
      </p:sp>
      <p:pic>
        <p:nvPicPr>
          <p:cNvPr id="4" name="Picture 3">
            <a:extLst>
              <a:ext uri="{FF2B5EF4-FFF2-40B4-BE49-F238E27FC236}">
                <a16:creationId xmlns:a16="http://schemas.microsoft.com/office/drawing/2014/main" id="{E9B69186-E4B5-C443-9F7B-04D651914596}"/>
              </a:ext>
            </a:extLst>
          </p:cNvPr>
          <p:cNvPicPr>
            <a:picLocks noChangeAspect="1"/>
          </p:cNvPicPr>
          <p:nvPr/>
        </p:nvPicPr>
        <p:blipFill>
          <a:blip r:embed="rId2"/>
          <a:stretch>
            <a:fillRect/>
          </a:stretch>
        </p:blipFill>
        <p:spPr>
          <a:xfrm>
            <a:off x="724079" y="1460500"/>
            <a:ext cx="3674134" cy="5032375"/>
          </a:xfrm>
          <a:prstGeom prst="rect">
            <a:avLst/>
          </a:prstGeom>
        </p:spPr>
      </p:pic>
    </p:spTree>
    <p:extLst>
      <p:ext uri="{BB962C8B-B14F-4D97-AF65-F5344CB8AC3E}">
        <p14:creationId xmlns:p14="http://schemas.microsoft.com/office/powerpoint/2010/main" val="2300527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72406-ED53-CD49-AA78-89EB8A38D566}"/>
              </a:ext>
            </a:extLst>
          </p:cNvPr>
          <p:cNvSpPr>
            <a:spLocks noGrp="1"/>
          </p:cNvSpPr>
          <p:nvPr>
            <p:ph type="title"/>
          </p:nvPr>
        </p:nvSpPr>
        <p:spPr/>
        <p:txBody>
          <a:bodyPr/>
          <a:lstStyle/>
          <a:p>
            <a:r>
              <a:rPr lang="en-US" dirty="0"/>
              <a:t>Connecting nodes with wires</a:t>
            </a:r>
          </a:p>
        </p:txBody>
      </p:sp>
      <p:pic>
        <p:nvPicPr>
          <p:cNvPr id="4" name="Picture 3">
            <a:extLst>
              <a:ext uri="{FF2B5EF4-FFF2-40B4-BE49-F238E27FC236}">
                <a16:creationId xmlns:a16="http://schemas.microsoft.com/office/drawing/2014/main" id="{590B0E8B-96A7-C742-9BF2-CBA7DFE73608}"/>
              </a:ext>
            </a:extLst>
          </p:cNvPr>
          <p:cNvPicPr>
            <a:picLocks noChangeAspect="1"/>
          </p:cNvPicPr>
          <p:nvPr/>
        </p:nvPicPr>
        <p:blipFill>
          <a:blip r:embed="rId2"/>
          <a:stretch>
            <a:fillRect/>
          </a:stretch>
        </p:blipFill>
        <p:spPr>
          <a:xfrm>
            <a:off x="1507525" y="1410843"/>
            <a:ext cx="9374659" cy="2483955"/>
          </a:xfrm>
          <a:prstGeom prst="rect">
            <a:avLst/>
          </a:prstGeom>
        </p:spPr>
      </p:pic>
      <p:sp>
        <p:nvSpPr>
          <p:cNvPr id="3" name="Content Placeholder 2">
            <a:extLst>
              <a:ext uri="{FF2B5EF4-FFF2-40B4-BE49-F238E27FC236}">
                <a16:creationId xmlns:a16="http://schemas.microsoft.com/office/drawing/2014/main" id="{32F2F3FD-D1D9-124A-A7CE-315337A98F6F}"/>
              </a:ext>
            </a:extLst>
          </p:cNvPr>
          <p:cNvSpPr>
            <a:spLocks noGrp="1"/>
          </p:cNvSpPr>
          <p:nvPr>
            <p:ph idx="1"/>
          </p:nvPr>
        </p:nvSpPr>
        <p:spPr>
          <a:xfrm>
            <a:off x="358346" y="3894798"/>
            <a:ext cx="10995454" cy="2753137"/>
          </a:xfrm>
        </p:spPr>
        <p:txBody>
          <a:bodyPr>
            <a:normAutofit fontScale="62500" lnSpcReduction="20000"/>
          </a:bodyPr>
          <a:lstStyle/>
          <a:p>
            <a:r>
              <a:rPr lang="en-US" dirty="0"/>
              <a:t>Inputs on the left, outputs on the right</a:t>
            </a:r>
          </a:p>
          <a:p>
            <a:r>
              <a:rPr lang="en-US" dirty="0"/>
              <a:t>Connect output of level1 to mono1</a:t>
            </a:r>
          </a:p>
          <a:p>
            <a:pPr lvl="1"/>
            <a:r>
              <a:rPr lang="en-US" dirty="0"/>
              <a:t>Left-click on output of level1, release, left-click on input to mono1</a:t>
            </a:r>
          </a:p>
          <a:p>
            <a:pPr lvl="1"/>
            <a:r>
              <a:rPr lang="en-US" dirty="0"/>
              <a:t>Or left-click on output, drag and release on input</a:t>
            </a:r>
          </a:p>
          <a:p>
            <a:r>
              <a:rPr lang="en-US" dirty="0"/>
              <a:t>Create a Tile TOP and insert </a:t>
            </a:r>
            <a:r>
              <a:rPr lang="en-US" b="1" dirty="0"/>
              <a:t>between</a:t>
            </a:r>
            <a:r>
              <a:rPr lang="en-US" dirty="0"/>
              <a:t> the Level and Monochrome TOPs</a:t>
            </a:r>
          </a:p>
          <a:p>
            <a:pPr lvl="1"/>
            <a:r>
              <a:rPr lang="en-US" dirty="0"/>
              <a:t>Right click output of level1 and select Tile TOP</a:t>
            </a:r>
          </a:p>
          <a:p>
            <a:r>
              <a:rPr lang="en-US" dirty="0"/>
              <a:t>Create a new branch by right clicking on </a:t>
            </a:r>
            <a:r>
              <a:rPr lang="en-US" dirty="0" err="1"/>
              <a:t>anexisting</a:t>
            </a:r>
            <a:r>
              <a:rPr lang="en-US" dirty="0"/>
              <a:t> wire and selecting “Add operator”</a:t>
            </a:r>
          </a:p>
          <a:p>
            <a:pPr lvl="1"/>
            <a:r>
              <a:rPr lang="en-US" dirty="0"/>
              <a:t>Add an Edge TOP as a second output from the level1 TOP</a:t>
            </a:r>
          </a:p>
          <a:p>
            <a:r>
              <a:rPr lang="en-US" dirty="0"/>
              <a:t>Remove a wire by clicking on its destination input and then on empty space in network</a:t>
            </a:r>
          </a:p>
          <a:p>
            <a:pPr lvl="1"/>
            <a:r>
              <a:rPr lang="en-US" dirty="0"/>
              <a:t>Can also right click on wire and select “Disconnect”</a:t>
            </a:r>
          </a:p>
        </p:txBody>
      </p:sp>
    </p:spTree>
    <p:extLst>
      <p:ext uri="{BB962C8B-B14F-4D97-AF65-F5344CB8AC3E}">
        <p14:creationId xmlns:p14="http://schemas.microsoft.com/office/powerpoint/2010/main" val="1950044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F91FA-0B16-1148-928B-5EC7A13AB8BD}"/>
              </a:ext>
            </a:extLst>
          </p:cNvPr>
          <p:cNvSpPr>
            <a:spLocks noGrp="1"/>
          </p:cNvSpPr>
          <p:nvPr>
            <p:ph type="title"/>
          </p:nvPr>
        </p:nvSpPr>
        <p:spPr/>
        <p:txBody>
          <a:bodyPr/>
          <a:lstStyle/>
          <a:p>
            <a:r>
              <a:rPr lang="en-US" dirty="0"/>
              <a:t>Wires, data flow and cooking</a:t>
            </a:r>
          </a:p>
        </p:txBody>
      </p:sp>
      <p:sp>
        <p:nvSpPr>
          <p:cNvPr id="3" name="Content Placeholder 2">
            <a:extLst>
              <a:ext uri="{FF2B5EF4-FFF2-40B4-BE49-F238E27FC236}">
                <a16:creationId xmlns:a16="http://schemas.microsoft.com/office/drawing/2014/main" id="{CE13E2F5-D33D-D846-812F-CEE0B6F9AB77}"/>
              </a:ext>
            </a:extLst>
          </p:cNvPr>
          <p:cNvSpPr>
            <a:spLocks noGrp="1"/>
          </p:cNvSpPr>
          <p:nvPr>
            <p:ph idx="1"/>
          </p:nvPr>
        </p:nvSpPr>
        <p:spPr>
          <a:xfrm>
            <a:off x="5661210" y="1488141"/>
            <a:ext cx="5692589" cy="4688822"/>
          </a:xfrm>
        </p:spPr>
        <p:txBody>
          <a:bodyPr>
            <a:normAutofit fontScale="77500" lnSpcReduction="20000"/>
          </a:bodyPr>
          <a:lstStyle/>
          <a:p>
            <a:r>
              <a:rPr lang="en-US" dirty="0"/>
              <a:t>Data flows along wires from node outputs to node inputs</a:t>
            </a:r>
          </a:p>
          <a:p>
            <a:r>
              <a:rPr lang="en-US" dirty="0"/>
              <a:t>For example, when select level1 TOP and adjust its parameters, data flows out of its output node to tile1 and edge1</a:t>
            </a:r>
          </a:p>
          <a:p>
            <a:pPr lvl="1"/>
            <a:r>
              <a:rPr lang="en-US" dirty="0"/>
              <a:t>You can see the wires animate while the data is flowing</a:t>
            </a:r>
          </a:p>
          <a:p>
            <a:r>
              <a:rPr lang="en-US" dirty="0"/>
              <a:t>Data flows through a wire when an upstream node is </a:t>
            </a:r>
            <a:r>
              <a:rPr lang="en-US" b="1" dirty="0"/>
              <a:t>cooking</a:t>
            </a:r>
            <a:r>
              <a:rPr lang="en-US" dirty="0"/>
              <a:t> (i.e., doing some computation)</a:t>
            </a:r>
          </a:p>
          <a:p>
            <a:r>
              <a:rPr lang="en-US" dirty="0"/>
              <a:t>Middle click on a node to bring up its Info dialog</a:t>
            </a:r>
          </a:p>
          <a:p>
            <a:pPr lvl="1"/>
            <a:r>
              <a:rPr lang="en-US" dirty="0"/>
              <a:t>Info dialog shows how many times a node has cooked, e.g., tile1 had cooked many times, but moviefilein1 has only cooked once</a:t>
            </a:r>
          </a:p>
          <a:p>
            <a:pPr lvl="1"/>
            <a:r>
              <a:rPr lang="en-US" dirty="0"/>
              <a:t>Can also bring up Info dialog by right clicking on a node and selecting “Info” from the pop-up menu </a:t>
            </a:r>
          </a:p>
          <a:p>
            <a:endParaRPr lang="en-US" dirty="0"/>
          </a:p>
        </p:txBody>
      </p:sp>
      <p:pic>
        <p:nvPicPr>
          <p:cNvPr id="4" name="Picture 3">
            <a:extLst>
              <a:ext uri="{FF2B5EF4-FFF2-40B4-BE49-F238E27FC236}">
                <a16:creationId xmlns:a16="http://schemas.microsoft.com/office/drawing/2014/main" id="{B1BB9EE5-6423-C146-9CB1-325A8C45D45C}"/>
              </a:ext>
            </a:extLst>
          </p:cNvPr>
          <p:cNvPicPr>
            <a:picLocks noChangeAspect="1"/>
          </p:cNvPicPr>
          <p:nvPr/>
        </p:nvPicPr>
        <p:blipFill>
          <a:blip r:embed="rId2"/>
          <a:stretch>
            <a:fillRect/>
          </a:stretch>
        </p:blipFill>
        <p:spPr>
          <a:xfrm>
            <a:off x="222483" y="2630347"/>
            <a:ext cx="5438727" cy="2404409"/>
          </a:xfrm>
          <a:prstGeom prst="rect">
            <a:avLst/>
          </a:prstGeom>
        </p:spPr>
      </p:pic>
    </p:spTree>
    <p:extLst>
      <p:ext uri="{BB962C8B-B14F-4D97-AF65-F5344CB8AC3E}">
        <p14:creationId xmlns:p14="http://schemas.microsoft.com/office/powerpoint/2010/main" val="3202367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F1A93-4961-A843-BC52-D7D617467A9C}"/>
              </a:ext>
            </a:extLst>
          </p:cNvPr>
          <p:cNvSpPr>
            <a:spLocks noGrp="1"/>
          </p:cNvSpPr>
          <p:nvPr>
            <p:ph type="title"/>
          </p:nvPr>
        </p:nvSpPr>
        <p:spPr/>
        <p:txBody>
          <a:bodyPr/>
          <a:lstStyle/>
          <a:p>
            <a:r>
              <a:rPr lang="en-US" dirty="0"/>
              <a:t>Top and bottom connectors</a:t>
            </a:r>
          </a:p>
        </p:txBody>
      </p:sp>
      <p:sp>
        <p:nvSpPr>
          <p:cNvPr id="3" name="Content Placeholder 2">
            <a:extLst>
              <a:ext uri="{FF2B5EF4-FFF2-40B4-BE49-F238E27FC236}">
                <a16:creationId xmlns:a16="http://schemas.microsoft.com/office/drawing/2014/main" id="{224985C3-AEE2-664F-9490-714F709AE3C3}"/>
              </a:ext>
            </a:extLst>
          </p:cNvPr>
          <p:cNvSpPr>
            <a:spLocks noGrp="1"/>
          </p:cNvSpPr>
          <p:nvPr>
            <p:ph idx="1"/>
          </p:nvPr>
        </p:nvSpPr>
        <p:spPr>
          <a:xfrm>
            <a:off x="3621740" y="1861484"/>
            <a:ext cx="7732060" cy="4351338"/>
          </a:xfrm>
        </p:spPr>
        <p:txBody>
          <a:bodyPr>
            <a:normAutofit/>
          </a:bodyPr>
          <a:lstStyle/>
          <a:p>
            <a:r>
              <a:rPr lang="en-US" dirty="0"/>
              <a:t>3D components have connectors on their tops and bottoms that can be used to arrange them into a hierarchy</a:t>
            </a:r>
          </a:p>
          <a:p>
            <a:r>
              <a:rPr lang="en-US" dirty="0"/>
              <a:t>2D components also have these connectors – in this case, they are used to arrange them into control panels</a:t>
            </a:r>
          </a:p>
          <a:p>
            <a:r>
              <a:rPr lang="en-US" dirty="0"/>
              <a:t>No data flows along these top and bottom connectors – data only flows through the inputs and outputs on the sides of the nodes</a:t>
            </a:r>
          </a:p>
        </p:txBody>
      </p:sp>
      <p:pic>
        <p:nvPicPr>
          <p:cNvPr id="5" name="Picture 4">
            <a:extLst>
              <a:ext uri="{FF2B5EF4-FFF2-40B4-BE49-F238E27FC236}">
                <a16:creationId xmlns:a16="http://schemas.microsoft.com/office/drawing/2014/main" id="{FD4DE754-FD06-DD44-A2BB-873D1E27B838}"/>
              </a:ext>
            </a:extLst>
          </p:cNvPr>
          <p:cNvPicPr>
            <a:picLocks noChangeAspect="1"/>
          </p:cNvPicPr>
          <p:nvPr/>
        </p:nvPicPr>
        <p:blipFill>
          <a:blip r:embed="rId2"/>
          <a:stretch>
            <a:fillRect/>
          </a:stretch>
        </p:blipFill>
        <p:spPr>
          <a:xfrm>
            <a:off x="429744" y="1460500"/>
            <a:ext cx="2707673" cy="5032375"/>
          </a:xfrm>
          <a:prstGeom prst="rect">
            <a:avLst/>
          </a:prstGeom>
        </p:spPr>
      </p:pic>
      <p:sp>
        <p:nvSpPr>
          <p:cNvPr id="7" name="Doughnut 6">
            <a:extLst>
              <a:ext uri="{FF2B5EF4-FFF2-40B4-BE49-F238E27FC236}">
                <a16:creationId xmlns:a16="http://schemas.microsoft.com/office/drawing/2014/main" id="{710E3B26-F8BE-3C46-9F59-51BD7451BD85}"/>
              </a:ext>
            </a:extLst>
          </p:cNvPr>
          <p:cNvSpPr/>
          <p:nvPr/>
        </p:nvSpPr>
        <p:spPr>
          <a:xfrm>
            <a:off x="1410440" y="1258276"/>
            <a:ext cx="746282" cy="787286"/>
          </a:xfrm>
          <a:prstGeom prst="donut">
            <a:avLst>
              <a:gd name="adj" fmla="val 2476"/>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Doughnut 7">
            <a:extLst>
              <a:ext uri="{FF2B5EF4-FFF2-40B4-BE49-F238E27FC236}">
                <a16:creationId xmlns:a16="http://schemas.microsoft.com/office/drawing/2014/main" id="{3B1EA280-3CDB-FD40-A523-A365AC71E152}"/>
              </a:ext>
            </a:extLst>
          </p:cNvPr>
          <p:cNvSpPr/>
          <p:nvPr/>
        </p:nvSpPr>
        <p:spPr>
          <a:xfrm>
            <a:off x="1410440" y="2993449"/>
            <a:ext cx="746282" cy="787286"/>
          </a:xfrm>
          <a:prstGeom prst="donut">
            <a:avLst>
              <a:gd name="adj" fmla="val 2476"/>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Doughnut 8">
            <a:extLst>
              <a:ext uri="{FF2B5EF4-FFF2-40B4-BE49-F238E27FC236}">
                <a16:creationId xmlns:a16="http://schemas.microsoft.com/office/drawing/2014/main" id="{3C6DFE9E-583C-CE4B-A633-CB59B5AB2594}"/>
              </a:ext>
            </a:extLst>
          </p:cNvPr>
          <p:cNvSpPr/>
          <p:nvPr/>
        </p:nvSpPr>
        <p:spPr>
          <a:xfrm>
            <a:off x="1410440" y="4917243"/>
            <a:ext cx="746282" cy="787286"/>
          </a:xfrm>
          <a:prstGeom prst="donut">
            <a:avLst>
              <a:gd name="adj" fmla="val 2476"/>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ughnut 9">
            <a:extLst>
              <a:ext uri="{FF2B5EF4-FFF2-40B4-BE49-F238E27FC236}">
                <a16:creationId xmlns:a16="http://schemas.microsoft.com/office/drawing/2014/main" id="{B269F64D-A448-8045-BC31-0928612A9A27}"/>
              </a:ext>
            </a:extLst>
          </p:cNvPr>
          <p:cNvSpPr/>
          <p:nvPr/>
        </p:nvSpPr>
        <p:spPr>
          <a:xfrm>
            <a:off x="1424970" y="5880200"/>
            <a:ext cx="746282" cy="787286"/>
          </a:xfrm>
          <a:prstGeom prst="donut">
            <a:avLst>
              <a:gd name="adj" fmla="val 2476"/>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9546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494E5-31E2-8D4E-B533-71595CE952E7}"/>
              </a:ext>
            </a:extLst>
          </p:cNvPr>
          <p:cNvSpPr>
            <a:spLocks noGrp="1"/>
          </p:cNvSpPr>
          <p:nvPr>
            <p:ph type="title"/>
          </p:nvPr>
        </p:nvSpPr>
        <p:spPr/>
        <p:txBody>
          <a:bodyPr/>
          <a:lstStyle/>
          <a:p>
            <a:r>
              <a:rPr lang="en-US" dirty="0"/>
              <a:t>Current nodes and selected nodes</a:t>
            </a:r>
          </a:p>
        </p:txBody>
      </p:sp>
      <p:sp>
        <p:nvSpPr>
          <p:cNvPr id="3" name="Content Placeholder 2">
            <a:extLst>
              <a:ext uri="{FF2B5EF4-FFF2-40B4-BE49-F238E27FC236}">
                <a16:creationId xmlns:a16="http://schemas.microsoft.com/office/drawing/2014/main" id="{BE48D113-ADAA-2A4B-9CD1-CB6DDD78F143}"/>
              </a:ext>
            </a:extLst>
          </p:cNvPr>
          <p:cNvSpPr>
            <a:spLocks noGrp="1"/>
          </p:cNvSpPr>
          <p:nvPr>
            <p:ph idx="1"/>
          </p:nvPr>
        </p:nvSpPr>
        <p:spPr>
          <a:xfrm>
            <a:off x="6096000" y="1825625"/>
            <a:ext cx="5257800" cy="4351338"/>
          </a:xfrm>
        </p:spPr>
        <p:txBody>
          <a:bodyPr>
            <a:normAutofit fontScale="92500" lnSpcReduction="20000"/>
          </a:bodyPr>
          <a:lstStyle/>
          <a:p>
            <a:r>
              <a:rPr lang="en-US" dirty="0"/>
              <a:t>Clicking on a node gives it a green border and makes it the “current” node</a:t>
            </a:r>
          </a:p>
          <a:p>
            <a:r>
              <a:rPr lang="en-US" dirty="0"/>
              <a:t>Selected nodes that are not the current node have yellow borders (e.g., when you box select several nodes)</a:t>
            </a:r>
          </a:p>
          <a:p>
            <a:r>
              <a:rPr lang="en-US" dirty="0"/>
              <a:t>You can apply a single operation simultaneously to all selected nodes (e.g., delete them)</a:t>
            </a:r>
          </a:p>
          <a:p>
            <a:r>
              <a:rPr lang="en-US" dirty="0"/>
              <a:t>You can undo the previous operation with Ctrl-Z (or </a:t>
            </a:r>
            <a:r>
              <a:rPr lang="en-US" dirty="0" err="1"/>
              <a:t>Cmd</a:t>
            </a:r>
            <a:r>
              <a:rPr lang="en-US" dirty="0"/>
              <a:t>-Z on a Mac)</a:t>
            </a:r>
          </a:p>
        </p:txBody>
      </p:sp>
      <p:pic>
        <p:nvPicPr>
          <p:cNvPr id="4" name="Picture 3">
            <a:extLst>
              <a:ext uri="{FF2B5EF4-FFF2-40B4-BE49-F238E27FC236}">
                <a16:creationId xmlns:a16="http://schemas.microsoft.com/office/drawing/2014/main" id="{2670C8CF-B4D2-6E41-8285-C5E15E83E64B}"/>
              </a:ext>
            </a:extLst>
          </p:cNvPr>
          <p:cNvPicPr>
            <a:picLocks noChangeAspect="1"/>
          </p:cNvPicPr>
          <p:nvPr/>
        </p:nvPicPr>
        <p:blipFill>
          <a:blip r:embed="rId2"/>
          <a:stretch>
            <a:fillRect/>
          </a:stretch>
        </p:blipFill>
        <p:spPr>
          <a:xfrm>
            <a:off x="286649" y="2714377"/>
            <a:ext cx="5809351" cy="2573834"/>
          </a:xfrm>
          <a:prstGeom prst="rect">
            <a:avLst/>
          </a:prstGeom>
        </p:spPr>
      </p:pic>
    </p:spTree>
    <p:extLst>
      <p:ext uri="{BB962C8B-B14F-4D97-AF65-F5344CB8AC3E}">
        <p14:creationId xmlns:p14="http://schemas.microsoft.com/office/powerpoint/2010/main" val="2261898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8AC6C-7947-1B46-BFE9-CA34EBF7E65F}"/>
              </a:ext>
            </a:extLst>
          </p:cNvPr>
          <p:cNvSpPr>
            <a:spLocks noGrp="1"/>
          </p:cNvSpPr>
          <p:nvPr>
            <p:ph type="title"/>
          </p:nvPr>
        </p:nvSpPr>
        <p:spPr/>
        <p:txBody>
          <a:bodyPr/>
          <a:lstStyle/>
          <a:p>
            <a:r>
              <a:rPr lang="en-US" dirty="0"/>
              <a:t>Node viewers</a:t>
            </a:r>
          </a:p>
        </p:txBody>
      </p:sp>
      <p:sp>
        <p:nvSpPr>
          <p:cNvPr id="3" name="Content Placeholder 2">
            <a:extLst>
              <a:ext uri="{FF2B5EF4-FFF2-40B4-BE49-F238E27FC236}">
                <a16:creationId xmlns:a16="http://schemas.microsoft.com/office/drawing/2014/main" id="{30D8A6F7-4DE7-B945-8279-FD13A3CC7442}"/>
              </a:ext>
            </a:extLst>
          </p:cNvPr>
          <p:cNvSpPr>
            <a:spLocks noGrp="1"/>
          </p:cNvSpPr>
          <p:nvPr>
            <p:ph idx="1"/>
          </p:nvPr>
        </p:nvSpPr>
        <p:spPr>
          <a:xfrm>
            <a:off x="5994400" y="596900"/>
            <a:ext cx="5359400" cy="5895975"/>
          </a:xfrm>
        </p:spPr>
        <p:txBody>
          <a:bodyPr>
            <a:normAutofit fontScale="85000" lnSpcReduction="10000"/>
          </a:bodyPr>
          <a:lstStyle/>
          <a:p>
            <a:r>
              <a:rPr lang="en-US" dirty="0"/>
              <a:t>If you click Viewer active flag, then border is removed and you can interact with content of node and inspect content more closely</a:t>
            </a:r>
          </a:p>
          <a:p>
            <a:pPr lvl="1"/>
            <a:r>
              <a:rPr lang="en-US" dirty="0"/>
              <a:t>Middle click and drag left/right to zoom content of node</a:t>
            </a:r>
          </a:p>
          <a:p>
            <a:pPr lvl="1"/>
            <a:r>
              <a:rPr lang="en-US" dirty="0"/>
              <a:t>Right click to get a menu of viewing options</a:t>
            </a:r>
          </a:p>
          <a:p>
            <a:r>
              <a:rPr lang="en-US" dirty="0"/>
              <a:t>Alt-A or Option-A puts all node viewers temporarily into Viewer Active state</a:t>
            </a:r>
          </a:p>
          <a:p>
            <a:r>
              <a:rPr lang="en-US" dirty="0"/>
              <a:t>Can make all viewers active by selecting “Viewers always active” from the right-click network menu</a:t>
            </a:r>
          </a:p>
          <a:p>
            <a:r>
              <a:rPr lang="en-US" dirty="0"/>
              <a:t>Pressing ‘a’ toggles viewer active flag for selected node</a:t>
            </a:r>
          </a:p>
          <a:p>
            <a:r>
              <a:rPr lang="en-US" dirty="0"/>
              <a:t>When a node has its viewer active, you can access its menus and move it around by clicking on its name bar at the bottom</a:t>
            </a:r>
          </a:p>
        </p:txBody>
      </p:sp>
      <p:pic>
        <p:nvPicPr>
          <p:cNvPr id="4" name="Picture 3">
            <a:extLst>
              <a:ext uri="{FF2B5EF4-FFF2-40B4-BE49-F238E27FC236}">
                <a16:creationId xmlns:a16="http://schemas.microsoft.com/office/drawing/2014/main" id="{C220E158-0ECE-524F-BC16-655EFB1B2EF3}"/>
              </a:ext>
            </a:extLst>
          </p:cNvPr>
          <p:cNvPicPr>
            <a:picLocks noChangeAspect="1"/>
          </p:cNvPicPr>
          <p:nvPr/>
        </p:nvPicPr>
        <p:blipFill>
          <a:blip r:embed="rId2"/>
          <a:stretch>
            <a:fillRect/>
          </a:stretch>
        </p:blipFill>
        <p:spPr>
          <a:xfrm>
            <a:off x="241300" y="2221283"/>
            <a:ext cx="5753100" cy="3175753"/>
          </a:xfrm>
          <a:prstGeom prst="rect">
            <a:avLst/>
          </a:prstGeom>
        </p:spPr>
      </p:pic>
    </p:spTree>
    <p:extLst>
      <p:ext uri="{BB962C8B-B14F-4D97-AF65-F5344CB8AC3E}">
        <p14:creationId xmlns:p14="http://schemas.microsoft.com/office/powerpoint/2010/main" val="4293989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FD798-1F9D-D142-94A8-46A77030A7A1}"/>
              </a:ext>
            </a:extLst>
          </p:cNvPr>
          <p:cNvSpPr>
            <a:spLocks noGrp="1"/>
          </p:cNvSpPr>
          <p:nvPr>
            <p:ph type="title"/>
          </p:nvPr>
        </p:nvSpPr>
        <p:spPr/>
        <p:txBody>
          <a:bodyPr/>
          <a:lstStyle/>
          <a:p>
            <a:r>
              <a:rPr lang="en-US" dirty="0"/>
              <a:t>Adjusting node parameters</a:t>
            </a:r>
          </a:p>
        </p:txBody>
      </p:sp>
      <p:sp>
        <p:nvSpPr>
          <p:cNvPr id="3" name="Content Placeholder 2">
            <a:extLst>
              <a:ext uri="{FF2B5EF4-FFF2-40B4-BE49-F238E27FC236}">
                <a16:creationId xmlns:a16="http://schemas.microsoft.com/office/drawing/2014/main" id="{D1001684-D890-964E-A658-54434FE0F522}"/>
              </a:ext>
            </a:extLst>
          </p:cNvPr>
          <p:cNvSpPr>
            <a:spLocks noGrp="1"/>
          </p:cNvSpPr>
          <p:nvPr>
            <p:ph idx="1"/>
          </p:nvPr>
        </p:nvSpPr>
        <p:spPr>
          <a:xfrm>
            <a:off x="5892800" y="1536700"/>
            <a:ext cx="5461000" cy="4956175"/>
          </a:xfrm>
        </p:spPr>
        <p:txBody>
          <a:bodyPr>
            <a:normAutofit fontScale="70000" lnSpcReduction="20000"/>
          </a:bodyPr>
          <a:lstStyle/>
          <a:p>
            <a:r>
              <a:rPr lang="en-US" dirty="0"/>
              <a:t>Parameter dialog in top right-hand corner shows parameter values for the currently selected node</a:t>
            </a:r>
          </a:p>
          <a:p>
            <a:pPr lvl="1"/>
            <a:r>
              <a:rPr lang="en-US" dirty="0"/>
              <a:t>You can hide or show it by pressing ‘p’</a:t>
            </a:r>
          </a:p>
          <a:p>
            <a:r>
              <a:rPr lang="en-US" dirty="0"/>
              <a:t>You can also show parameters of a node by right clicking and selecting “Parameters…”</a:t>
            </a:r>
          </a:p>
          <a:p>
            <a:r>
              <a:rPr lang="en-US" dirty="0"/>
              <a:t>Can change value of same parameter in multiple selected nodes</a:t>
            </a:r>
          </a:p>
          <a:p>
            <a:pPr lvl="1"/>
            <a:r>
              <a:rPr lang="en-US" dirty="0"/>
              <a:t>Make a copy of pattern1 and make the new Pattern node’s type “Ramp”</a:t>
            </a:r>
          </a:p>
          <a:p>
            <a:pPr lvl="1"/>
            <a:r>
              <a:rPr lang="en-US" dirty="0"/>
              <a:t>Select pattern1 and pattern2</a:t>
            </a:r>
          </a:p>
          <a:p>
            <a:pPr lvl="1"/>
            <a:r>
              <a:rPr lang="en-US" dirty="0"/>
              <a:t>Change the value of the “Number of cycles” parameter</a:t>
            </a:r>
          </a:p>
          <a:p>
            <a:r>
              <a:rPr lang="en-US" dirty="0"/>
              <a:t>To reset a single parameter to its default value, right click on the parameter in the Parameter dialog and select “Reset parameter”</a:t>
            </a:r>
          </a:p>
          <a:p>
            <a:r>
              <a:rPr lang="en-US" dirty="0"/>
              <a:t>To reset all parameters to their default values, right click and select “Reset all parameters”</a:t>
            </a:r>
          </a:p>
        </p:txBody>
      </p:sp>
      <p:pic>
        <p:nvPicPr>
          <p:cNvPr id="4" name="Picture 3">
            <a:extLst>
              <a:ext uri="{FF2B5EF4-FFF2-40B4-BE49-F238E27FC236}">
                <a16:creationId xmlns:a16="http://schemas.microsoft.com/office/drawing/2014/main" id="{F39FC3EB-10F6-9C47-8C37-42257C9034CF}"/>
              </a:ext>
            </a:extLst>
          </p:cNvPr>
          <p:cNvPicPr>
            <a:picLocks noChangeAspect="1"/>
          </p:cNvPicPr>
          <p:nvPr/>
        </p:nvPicPr>
        <p:blipFill>
          <a:blip r:embed="rId2"/>
          <a:stretch>
            <a:fillRect/>
          </a:stretch>
        </p:blipFill>
        <p:spPr>
          <a:xfrm>
            <a:off x="1092200" y="1385887"/>
            <a:ext cx="3632200" cy="5257800"/>
          </a:xfrm>
          <a:prstGeom prst="rect">
            <a:avLst/>
          </a:prstGeom>
        </p:spPr>
      </p:pic>
    </p:spTree>
    <p:extLst>
      <p:ext uri="{BB962C8B-B14F-4D97-AF65-F5344CB8AC3E}">
        <p14:creationId xmlns:p14="http://schemas.microsoft.com/office/powerpoint/2010/main" val="471940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7F67E-FB1C-2C4F-8A05-E5F93EDDD18A}"/>
              </a:ext>
            </a:extLst>
          </p:cNvPr>
          <p:cNvSpPr>
            <a:spLocks noGrp="1"/>
          </p:cNvSpPr>
          <p:nvPr>
            <p:ph type="title"/>
          </p:nvPr>
        </p:nvSpPr>
        <p:spPr/>
        <p:txBody>
          <a:bodyPr/>
          <a:lstStyle/>
          <a:p>
            <a:r>
              <a:rPr lang="en-US" dirty="0"/>
              <a:t>Value ladders</a:t>
            </a:r>
          </a:p>
        </p:txBody>
      </p:sp>
      <p:sp>
        <p:nvSpPr>
          <p:cNvPr id="3" name="Content Placeholder 2">
            <a:extLst>
              <a:ext uri="{FF2B5EF4-FFF2-40B4-BE49-F238E27FC236}">
                <a16:creationId xmlns:a16="http://schemas.microsoft.com/office/drawing/2014/main" id="{93093812-A40E-AB47-8314-7CB6D3823E9B}"/>
              </a:ext>
            </a:extLst>
          </p:cNvPr>
          <p:cNvSpPr>
            <a:spLocks noGrp="1"/>
          </p:cNvSpPr>
          <p:nvPr>
            <p:ph idx="1"/>
          </p:nvPr>
        </p:nvSpPr>
        <p:spPr>
          <a:xfrm>
            <a:off x="5513878" y="1417637"/>
            <a:ext cx="5839921" cy="4759325"/>
          </a:xfrm>
        </p:spPr>
        <p:txBody>
          <a:bodyPr>
            <a:normAutofit lnSpcReduction="10000"/>
          </a:bodyPr>
          <a:lstStyle/>
          <a:p>
            <a:r>
              <a:rPr lang="en-US" dirty="0"/>
              <a:t>You may find value ladders useful for changing the values of parameters</a:t>
            </a:r>
          </a:p>
          <a:p>
            <a:r>
              <a:rPr lang="en-US" dirty="0"/>
              <a:t>Left-click on a parameter name in the Parameter dialog and wait a moment – a value ladder appears</a:t>
            </a:r>
          </a:p>
          <a:p>
            <a:pPr lvl="1"/>
            <a:r>
              <a:rPr lang="en-US" dirty="0"/>
              <a:t>You can also bring up the value ladder immediately by middle-clicking on the name of a parameter</a:t>
            </a:r>
          </a:p>
          <a:p>
            <a:r>
              <a:rPr lang="en-US" dirty="0"/>
              <a:t>Select one of the values in the ladder to choose the order of magnitude</a:t>
            </a:r>
          </a:p>
          <a:p>
            <a:r>
              <a:rPr lang="en-US" dirty="0"/>
              <a:t>Then drag left or right to ”fine-tune” the value </a:t>
            </a:r>
          </a:p>
        </p:txBody>
      </p:sp>
      <p:pic>
        <p:nvPicPr>
          <p:cNvPr id="4" name="Picture 3">
            <a:extLst>
              <a:ext uri="{FF2B5EF4-FFF2-40B4-BE49-F238E27FC236}">
                <a16:creationId xmlns:a16="http://schemas.microsoft.com/office/drawing/2014/main" id="{78F535A1-5F2F-8945-9480-BAC4AFD0AA8A}"/>
              </a:ext>
            </a:extLst>
          </p:cNvPr>
          <p:cNvPicPr>
            <a:picLocks noChangeAspect="1"/>
          </p:cNvPicPr>
          <p:nvPr/>
        </p:nvPicPr>
        <p:blipFill>
          <a:blip r:embed="rId2"/>
          <a:stretch>
            <a:fillRect/>
          </a:stretch>
        </p:blipFill>
        <p:spPr>
          <a:xfrm>
            <a:off x="324294" y="1417638"/>
            <a:ext cx="5189585" cy="5167312"/>
          </a:xfrm>
          <a:prstGeom prst="rect">
            <a:avLst/>
          </a:prstGeom>
        </p:spPr>
      </p:pic>
    </p:spTree>
    <p:extLst>
      <p:ext uri="{BB962C8B-B14F-4D97-AF65-F5344CB8AC3E}">
        <p14:creationId xmlns:p14="http://schemas.microsoft.com/office/powerpoint/2010/main" val="3845106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D77FA-F0D1-4C3A-AF37-23E6AA8C2B26}"/>
              </a:ext>
            </a:extLst>
          </p:cNvPr>
          <p:cNvSpPr>
            <a:spLocks noGrp="1"/>
          </p:cNvSpPr>
          <p:nvPr>
            <p:ph type="title"/>
          </p:nvPr>
        </p:nvSpPr>
        <p:spPr/>
        <p:txBody>
          <a:bodyPr/>
          <a:lstStyle/>
          <a:p>
            <a:r>
              <a:rPr lang="da-DK" dirty="0" err="1"/>
              <a:t>Some</a:t>
            </a:r>
            <a:r>
              <a:rPr lang="da-DK" dirty="0"/>
              <a:t> </a:t>
            </a:r>
            <a:r>
              <a:rPr lang="da-DK" dirty="0" err="1"/>
              <a:t>good</a:t>
            </a:r>
            <a:r>
              <a:rPr lang="da-DK" dirty="0"/>
              <a:t> </a:t>
            </a:r>
            <a:r>
              <a:rPr lang="da-DK" dirty="0" err="1"/>
              <a:t>sources</a:t>
            </a:r>
            <a:r>
              <a:rPr lang="da-DK" dirty="0"/>
              <a:t> of information</a:t>
            </a:r>
            <a:endParaRPr lang="en-GB" dirty="0"/>
          </a:p>
        </p:txBody>
      </p:sp>
      <p:sp>
        <p:nvSpPr>
          <p:cNvPr id="3" name="Content Placeholder 2">
            <a:extLst>
              <a:ext uri="{FF2B5EF4-FFF2-40B4-BE49-F238E27FC236}">
                <a16:creationId xmlns:a16="http://schemas.microsoft.com/office/drawing/2014/main" id="{67E45F89-BE45-4E70-9D39-9B165E74ACF8}"/>
              </a:ext>
            </a:extLst>
          </p:cNvPr>
          <p:cNvSpPr>
            <a:spLocks noGrp="1"/>
          </p:cNvSpPr>
          <p:nvPr>
            <p:ph idx="1"/>
          </p:nvPr>
        </p:nvSpPr>
        <p:spPr>
          <a:xfrm>
            <a:off x="494270" y="1557338"/>
            <a:ext cx="10859530" cy="5057775"/>
          </a:xfrm>
        </p:spPr>
        <p:txBody>
          <a:bodyPr>
            <a:normAutofit fontScale="55000" lnSpcReduction="20000"/>
          </a:bodyPr>
          <a:lstStyle/>
          <a:p>
            <a:r>
              <a:rPr lang="en-GB" dirty="0"/>
              <a:t>Getting started with </a:t>
            </a:r>
            <a:r>
              <a:rPr lang="en-GB" dirty="0" err="1"/>
              <a:t>TouchDesigner</a:t>
            </a:r>
            <a:endParaRPr lang="en-GB" dirty="0"/>
          </a:p>
          <a:p>
            <a:pPr lvl="1"/>
            <a:r>
              <a:rPr lang="en-GB" dirty="0">
                <a:hlinkClick r:id="rId2"/>
              </a:rPr>
              <a:t>https://derivative.ca/UserGuide/Getting_Started_With_TouchDesigner</a:t>
            </a:r>
            <a:endParaRPr lang="en-GB" dirty="0"/>
          </a:p>
          <a:p>
            <a:r>
              <a:rPr lang="en-GB" dirty="0"/>
              <a:t>First things to know about </a:t>
            </a:r>
            <a:r>
              <a:rPr lang="en-GB" dirty="0" err="1"/>
              <a:t>TouchDesigner</a:t>
            </a:r>
            <a:endParaRPr lang="en-GB" dirty="0"/>
          </a:p>
          <a:p>
            <a:pPr lvl="1"/>
            <a:r>
              <a:rPr lang="en-GB" dirty="0">
                <a:hlinkClick r:id="rId3"/>
              </a:rPr>
              <a:t>https://derivative.ca/UserGuide/First_Things_to_Know_about_TouchDesigner</a:t>
            </a:r>
            <a:endParaRPr lang="en-GB" dirty="0"/>
          </a:p>
          <a:p>
            <a:r>
              <a:rPr lang="en-GB" dirty="0"/>
              <a:t>Learning </a:t>
            </a:r>
            <a:r>
              <a:rPr lang="en-GB" dirty="0" err="1"/>
              <a:t>TouchDesigner</a:t>
            </a:r>
            <a:endParaRPr lang="en-GB" dirty="0"/>
          </a:p>
          <a:p>
            <a:pPr lvl="1"/>
            <a:r>
              <a:rPr lang="en-GB" dirty="0">
                <a:hlinkClick r:id="rId4"/>
              </a:rPr>
              <a:t>https://derivative.ca/UserGuide/Learning_TouchDesigner</a:t>
            </a:r>
            <a:endParaRPr lang="en-GB" dirty="0"/>
          </a:p>
          <a:p>
            <a:r>
              <a:rPr lang="en-GB" dirty="0"/>
              <a:t>User guide</a:t>
            </a:r>
          </a:p>
          <a:p>
            <a:pPr lvl="1"/>
            <a:r>
              <a:rPr lang="en-GB" dirty="0">
                <a:hlinkClick r:id="rId5"/>
              </a:rPr>
              <a:t>https://derivative.ca/UserGuide/Main_Page</a:t>
            </a:r>
            <a:endParaRPr lang="en-GB" dirty="0"/>
          </a:p>
          <a:p>
            <a:r>
              <a:rPr lang="en-GB" dirty="0"/>
              <a:t>User guide in WIKI format</a:t>
            </a:r>
          </a:p>
          <a:p>
            <a:pPr lvl="1"/>
            <a:r>
              <a:rPr lang="en-GB" dirty="0">
                <a:hlinkClick r:id="rId6"/>
              </a:rPr>
              <a:t>https://docs.derivative.ca/Main_Page</a:t>
            </a:r>
            <a:endParaRPr lang="en-GB" dirty="0"/>
          </a:p>
          <a:p>
            <a:r>
              <a:rPr lang="en-GB" dirty="0"/>
              <a:t>Scripting </a:t>
            </a:r>
            <a:r>
              <a:rPr lang="en-GB" dirty="0" err="1"/>
              <a:t>TouchDesigner</a:t>
            </a:r>
            <a:r>
              <a:rPr lang="en-GB" dirty="0"/>
              <a:t> with Python</a:t>
            </a:r>
          </a:p>
          <a:p>
            <a:pPr lvl="1"/>
            <a:r>
              <a:rPr lang="en-GB" dirty="0">
                <a:hlinkClick r:id="rId7"/>
              </a:rPr>
              <a:t>https://docs.derivative.ca/Category:Python</a:t>
            </a:r>
            <a:endParaRPr lang="en-GB" dirty="0"/>
          </a:p>
          <a:p>
            <a:r>
              <a:rPr lang="en-GB" dirty="0"/>
              <a:t>Download page</a:t>
            </a:r>
          </a:p>
          <a:p>
            <a:pPr lvl="1"/>
            <a:r>
              <a:rPr lang="en-GB" dirty="0">
                <a:hlinkClick r:id="rId8"/>
              </a:rPr>
              <a:t>https://derivative.ca/download</a:t>
            </a:r>
            <a:endParaRPr lang="en-GB" dirty="0"/>
          </a:p>
          <a:p>
            <a:pPr lvl="2"/>
            <a:r>
              <a:rPr lang="en-GB" dirty="0"/>
              <a:t>I’ll be using the non-commercial version</a:t>
            </a:r>
          </a:p>
          <a:p>
            <a:r>
              <a:rPr lang="en-GB" dirty="0" err="1"/>
              <a:t>TouchDesigner</a:t>
            </a:r>
            <a:r>
              <a:rPr lang="en-GB" dirty="0"/>
              <a:t> glossary</a:t>
            </a:r>
          </a:p>
          <a:p>
            <a:pPr lvl="1"/>
            <a:r>
              <a:rPr lang="en-GB" dirty="0">
                <a:hlinkClick r:id="rId9"/>
              </a:rPr>
              <a:t>https://derivative.ca/UserGuide/TouchDesigner_Glossary</a:t>
            </a:r>
            <a:endParaRPr lang="en-GB" dirty="0"/>
          </a:p>
          <a:p>
            <a:r>
              <a:rPr lang="en-GB" dirty="0"/>
              <a:t>Some useful introductory videos</a:t>
            </a:r>
          </a:p>
          <a:p>
            <a:pPr lvl="1"/>
            <a:r>
              <a:rPr lang="en-GB" dirty="0">
                <a:hlinkClick r:id="rId10"/>
              </a:rPr>
              <a:t>https://derivative.ca/community-post/norway-workshop-videos-creative-projection-week-2016</a:t>
            </a:r>
            <a:endParaRPr lang="en-GB" dirty="0"/>
          </a:p>
          <a:p>
            <a:r>
              <a:rPr lang="en-GB" dirty="0"/>
              <a:t>More things to know about </a:t>
            </a:r>
            <a:r>
              <a:rPr lang="en-GB" dirty="0" err="1"/>
              <a:t>TouchDesigner</a:t>
            </a:r>
            <a:endParaRPr lang="en-GB" dirty="0"/>
          </a:p>
          <a:p>
            <a:pPr lvl="1"/>
            <a:r>
              <a:rPr lang="en-GB" dirty="0">
                <a:hlinkClick r:id="rId11"/>
              </a:rPr>
              <a:t>https://derivative.ca/UserGuide/More_Things_to_Know_about_TouchDesigner</a:t>
            </a:r>
            <a:r>
              <a:rPr lang="en-GB" dirty="0"/>
              <a:t> </a:t>
            </a:r>
          </a:p>
          <a:p>
            <a:pPr lvl="1"/>
            <a:endParaRPr lang="en-GB" dirty="0"/>
          </a:p>
          <a:p>
            <a:endParaRPr lang="en-GB" dirty="0"/>
          </a:p>
          <a:p>
            <a:endParaRPr lang="en-GB" dirty="0"/>
          </a:p>
        </p:txBody>
      </p:sp>
    </p:spTree>
    <p:extLst>
      <p:ext uri="{BB962C8B-B14F-4D97-AF65-F5344CB8AC3E}">
        <p14:creationId xmlns:p14="http://schemas.microsoft.com/office/powerpoint/2010/main" val="3304114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A0119-2969-2041-B89E-5165D5FDDB46}"/>
              </a:ext>
            </a:extLst>
          </p:cNvPr>
          <p:cNvSpPr>
            <a:spLocks noGrp="1"/>
          </p:cNvSpPr>
          <p:nvPr>
            <p:ph type="title"/>
          </p:nvPr>
        </p:nvSpPr>
        <p:spPr/>
        <p:txBody>
          <a:bodyPr/>
          <a:lstStyle/>
          <a:p>
            <a:r>
              <a:rPr lang="en-US" dirty="0"/>
              <a:t>Value ladders for multi-dimensional parameters</a:t>
            </a:r>
          </a:p>
        </p:txBody>
      </p:sp>
      <p:sp>
        <p:nvSpPr>
          <p:cNvPr id="3" name="Content Placeholder 2">
            <a:extLst>
              <a:ext uri="{FF2B5EF4-FFF2-40B4-BE49-F238E27FC236}">
                <a16:creationId xmlns:a16="http://schemas.microsoft.com/office/drawing/2014/main" id="{B7F5FEB1-D1A5-2E4F-8535-7C8F2DE22DF0}"/>
              </a:ext>
            </a:extLst>
          </p:cNvPr>
          <p:cNvSpPr>
            <a:spLocks noGrp="1"/>
          </p:cNvSpPr>
          <p:nvPr>
            <p:ph idx="1"/>
          </p:nvPr>
        </p:nvSpPr>
        <p:spPr>
          <a:xfrm>
            <a:off x="6502400" y="1825625"/>
            <a:ext cx="4851400" cy="4351338"/>
          </a:xfrm>
        </p:spPr>
        <p:txBody>
          <a:bodyPr/>
          <a:lstStyle/>
          <a:p>
            <a:r>
              <a:rPr lang="en-US" dirty="0"/>
              <a:t>If you click on a single component of a multi-dimensional parameter, then the value ladder changes just the value of that component</a:t>
            </a:r>
          </a:p>
          <a:p>
            <a:r>
              <a:rPr lang="en-US" dirty="0"/>
              <a:t>If you click on the name of a multi-dimensional parameter, then the value ladder changes all the components for that parameter</a:t>
            </a:r>
          </a:p>
        </p:txBody>
      </p:sp>
      <p:pic>
        <p:nvPicPr>
          <p:cNvPr id="4" name="Picture 3">
            <a:extLst>
              <a:ext uri="{FF2B5EF4-FFF2-40B4-BE49-F238E27FC236}">
                <a16:creationId xmlns:a16="http://schemas.microsoft.com/office/drawing/2014/main" id="{A2D011C9-70FB-E443-8398-6CB145B5EF2C}"/>
              </a:ext>
            </a:extLst>
          </p:cNvPr>
          <p:cNvPicPr>
            <a:picLocks noChangeAspect="1"/>
          </p:cNvPicPr>
          <p:nvPr/>
        </p:nvPicPr>
        <p:blipFill>
          <a:blip r:embed="rId2"/>
          <a:stretch>
            <a:fillRect/>
          </a:stretch>
        </p:blipFill>
        <p:spPr>
          <a:xfrm>
            <a:off x="376284" y="1789112"/>
            <a:ext cx="3738516" cy="2711451"/>
          </a:xfrm>
          <a:prstGeom prst="rect">
            <a:avLst/>
          </a:prstGeom>
        </p:spPr>
      </p:pic>
      <p:pic>
        <p:nvPicPr>
          <p:cNvPr id="5" name="Picture 4">
            <a:extLst>
              <a:ext uri="{FF2B5EF4-FFF2-40B4-BE49-F238E27FC236}">
                <a16:creationId xmlns:a16="http://schemas.microsoft.com/office/drawing/2014/main" id="{CF0EE0E8-7F96-9A4C-996F-F329BA71973D}"/>
              </a:ext>
            </a:extLst>
          </p:cNvPr>
          <p:cNvPicPr>
            <a:picLocks noChangeAspect="1"/>
          </p:cNvPicPr>
          <p:nvPr/>
        </p:nvPicPr>
        <p:blipFill>
          <a:blip r:embed="rId3"/>
          <a:stretch>
            <a:fillRect/>
          </a:stretch>
        </p:blipFill>
        <p:spPr>
          <a:xfrm>
            <a:off x="1935119" y="3708400"/>
            <a:ext cx="4160881" cy="3003550"/>
          </a:xfrm>
          <a:prstGeom prst="rect">
            <a:avLst/>
          </a:prstGeom>
        </p:spPr>
      </p:pic>
    </p:spTree>
    <p:extLst>
      <p:ext uri="{BB962C8B-B14F-4D97-AF65-F5344CB8AC3E}">
        <p14:creationId xmlns:p14="http://schemas.microsoft.com/office/powerpoint/2010/main" val="754976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D6A7F-7A1F-1F41-B099-520D55E02B31}"/>
              </a:ext>
            </a:extLst>
          </p:cNvPr>
          <p:cNvSpPr>
            <a:spLocks noGrp="1"/>
          </p:cNvSpPr>
          <p:nvPr>
            <p:ph type="title"/>
          </p:nvPr>
        </p:nvSpPr>
        <p:spPr/>
        <p:txBody>
          <a:bodyPr/>
          <a:lstStyle/>
          <a:p>
            <a:r>
              <a:rPr lang="en-US" dirty="0"/>
              <a:t>Components</a:t>
            </a:r>
          </a:p>
        </p:txBody>
      </p:sp>
      <p:sp>
        <p:nvSpPr>
          <p:cNvPr id="3" name="Content Placeholder 2">
            <a:extLst>
              <a:ext uri="{FF2B5EF4-FFF2-40B4-BE49-F238E27FC236}">
                <a16:creationId xmlns:a16="http://schemas.microsoft.com/office/drawing/2014/main" id="{703CF9A7-F7DB-EB41-AD94-C50954CAEF4A}"/>
              </a:ext>
            </a:extLst>
          </p:cNvPr>
          <p:cNvSpPr>
            <a:spLocks noGrp="1"/>
          </p:cNvSpPr>
          <p:nvPr>
            <p:ph idx="1"/>
          </p:nvPr>
        </p:nvSpPr>
        <p:spPr>
          <a:xfrm>
            <a:off x="6096000" y="1257300"/>
            <a:ext cx="5257800" cy="4919663"/>
          </a:xfrm>
        </p:spPr>
        <p:txBody>
          <a:bodyPr>
            <a:normAutofit fontScale="70000" lnSpcReduction="20000"/>
          </a:bodyPr>
          <a:lstStyle/>
          <a:p>
            <a:r>
              <a:rPr lang="en-US" dirty="0"/>
              <a:t>A Component node contains a network</a:t>
            </a:r>
          </a:p>
          <a:p>
            <a:r>
              <a:rPr lang="en-US" dirty="0"/>
              <a:t>Every network lives inside a Component</a:t>
            </a:r>
          </a:p>
          <a:p>
            <a:r>
              <a:rPr lang="en-US" dirty="0"/>
              <a:t>If you zoom out far enough, you go outside the project node that contains the network that you’ve been editing</a:t>
            </a:r>
          </a:p>
          <a:p>
            <a:r>
              <a:rPr lang="en-US" dirty="0"/>
              <a:t>If you zoom into the project1 node, you re-enter the network that you were editing before</a:t>
            </a:r>
          </a:p>
          <a:p>
            <a:r>
              <a:rPr lang="en-US" dirty="0"/>
              <a:t>If you zoom into a component node, then you go inside it and enter the network that it contains</a:t>
            </a:r>
          </a:p>
          <a:p>
            <a:pPr lvl="1"/>
            <a:r>
              <a:rPr lang="en-US" dirty="0"/>
              <a:t>Try this with the geo1 or slider1 components</a:t>
            </a:r>
          </a:p>
          <a:p>
            <a:r>
              <a:rPr lang="en-US" dirty="0"/>
              <a:t>You can go inside a selected component by pressing ‘</a:t>
            </a:r>
            <a:r>
              <a:rPr lang="en-US" dirty="0" err="1"/>
              <a:t>i</a:t>
            </a:r>
            <a:r>
              <a:rPr lang="en-US" dirty="0"/>
              <a:t>’ (for ‘inside’)</a:t>
            </a:r>
          </a:p>
          <a:p>
            <a:r>
              <a:rPr lang="en-US" dirty="0"/>
              <a:t>You can get out of a component by pressing ‘u’ (for ‘up’)</a:t>
            </a:r>
          </a:p>
          <a:p>
            <a:r>
              <a:rPr lang="en-US" dirty="0"/>
              <a:t>You can also enter a component by double clicking it so long as its viewer is not active</a:t>
            </a:r>
          </a:p>
        </p:txBody>
      </p:sp>
      <p:pic>
        <p:nvPicPr>
          <p:cNvPr id="4" name="Picture 3">
            <a:extLst>
              <a:ext uri="{FF2B5EF4-FFF2-40B4-BE49-F238E27FC236}">
                <a16:creationId xmlns:a16="http://schemas.microsoft.com/office/drawing/2014/main" id="{A20CE530-031B-8949-AB3D-9354BB4CE085}"/>
              </a:ext>
            </a:extLst>
          </p:cNvPr>
          <p:cNvPicPr>
            <a:picLocks noChangeAspect="1"/>
          </p:cNvPicPr>
          <p:nvPr/>
        </p:nvPicPr>
        <p:blipFill>
          <a:blip r:embed="rId2"/>
          <a:stretch>
            <a:fillRect/>
          </a:stretch>
        </p:blipFill>
        <p:spPr>
          <a:xfrm>
            <a:off x="416910" y="1690688"/>
            <a:ext cx="3596290" cy="2317609"/>
          </a:xfrm>
          <a:prstGeom prst="rect">
            <a:avLst/>
          </a:prstGeom>
        </p:spPr>
      </p:pic>
      <p:pic>
        <p:nvPicPr>
          <p:cNvPr id="5" name="Picture 4">
            <a:extLst>
              <a:ext uri="{FF2B5EF4-FFF2-40B4-BE49-F238E27FC236}">
                <a16:creationId xmlns:a16="http://schemas.microsoft.com/office/drawing/2014/main" id="{FA70C64D-F87B-754B-9C99-21748F5222E6}"/>
              </a:ext>
            </a:extLst>
          </p:cNvPr>
          <p:cNvPicPr>
            <a:picLocks noChangeAspect="1"/>
          </p:cNvPicPr>
          <p:nvPr/>
        </p:nvPicPr>
        <p:blipFill>
          <a:blip r:embed="rId3"/>
          <a:stretch>
            <a:fillRect/>
          </a:stretch>
        </p:blipFill>
        <p:spPr>
          <a:xfrm>
            <a:off x="2527734" y="3538396"/>
            <a:ext cx="3250807" cy="2849703"/>
          </a:xfrm>
          <a:prstGeom prst="rect">
            <a:avLst/>
          </a:prstGeom>
        </p:spPr>
      </p:pic>
    </p:spTree>
    <p:extLst>
      <p:ext uri="{BB962C8B-B14F-4D97-AF65-F5344CB8AC3E}">
        <p14:creationId xmlns:p14="http://schemas.microsoft.com/office/powerpoint/2010/main" val="580465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B4FB1-0205-064F-A692-CCDE28DE6D64}"/>
              </a:ext>
            </a:extLst>
          </p:cNvPr>
          <p:cNvSpPr>
            <a:spLocks noGrp="1"/>
          </p:cNvSpPr>
          <p:nvPr>
            <p:ph type="title"/>
          </p:nvPr>
        </p:nvSpPr>
        <p:spPr>
          <a:xfrm>
            <a:off x="838200" y="365125"/>
            <a:ext cx="10515600" cy="1019175"/>
          </a:xfrm>
        </p:spPr>
        <p:txBody>
          <a:bodyPr/>
          <a:lstStyle/>
          <a:p>
            <a:r>
              <a:rPr lang="en-US" dirty="0"/>
              <a:t>Remember to save your work frequently</a:t>
            </a:r>
          </a:p>
        </p:txBody>
      </p:sp>
      <p:sp>
        <p:nvSpPr>
          <p:cNvPr id="3" name="Content Placeholder 2">
            <a:extLst>
              <a:ext uri="{FF2B5EF4-FFF2-40B4-BE49-F238E27FC236}">
                <a16:creationId xmlns:a16="http://schemas.microsoft.com/office/drawing/2014/main" id="{91A3E0FC-1A3F-C041-A089-80D213EC6A0F}"/>
              </a:ext>
            </a:extLst>
          </p:cNvPr>
          <p:cNvSpPr>
            <a:spLocks noGrp="1"/>
          </p:cNvSpPr>
          <p:nvPr>
            <p:ph idx="1"/>
          </p:nvPr>
        </p:nvSpPr>
        <p:spPr>
          <a:xfrm>
            <a:off x="723900" y="5257799"/>
            <a:ext cx="10629900" cy="1325563"/>
          </a:xfrm>
        </p:spPr>
        <p:txBody>
          <a:bodyPr/>
          <a:lstStyle/>
          <a:p>
            <a:r>
              <a:rPr lang="en-US" dirty="0"/>
              <a:t>When creating a new project, you can choose to have TD create folders for the different types of files that might be present in your project</a:t>
            </a:r>
          </a:p>
        </p:txBody>
      </p:sp>
      <p:pic>
        <p:nvPicPr>
          <p:cNvPr id="5" name="Picture 4">
            <a:extLst>
              <a:ext uri="{FF2B5EF4-FFF2-40B4-BE49-F238E27FC236}">
                <a16:creationId xmlns:a16="http://schemas.microsoft.com/office/drawing/2014/main" id="{30F41D6E-F883-DE43-9252-44AB3E311CB2}"/>
              </a:ext>
            </a:extLst>
          </p:cNvPr>
          <p:cNvPicPr>
            <a:picLocks noChangeAspect="1"/>
          </p:cNvPicPr>
          <p:nvPr/>
        </p:nvPicPr>
        <p:blipFill>
          <a:blip r:embed="rId2"/>
          <a:stretch>
            <a:fillRect/>
          </a:stretch>
        </p:blipFill>
        <p:spPr>
          <a:xfrm>
            <a:off x="2844800" y="1384300"/>
            <a:ext cx="6388100" cy="1930400"/>
          </a:xfrm>
          <a:prstGeom prst="rect">
            <a:avLst/>
          </a:prstGeom>
        </p:spPr>
      </p:pic>
      <p:pic>
        <p:nvPicPr>
          <p:cNvPr id="6" name="Picture 5">
            <a:extLst>
              <a:ext uri="{FF2B5EF4-FFF2-40B4-BE49-F238E27FC236}">
                <a16:creationId xmlns:a16="http://schemas.microsoft.com/office/drawing/2014/main" id="{032663D0-D490-644A-96B1-8870189C1E5B}"/>
              </a:ext>
            </a:extLst>
          </p:cNvPr>
          <p:cNvPicPr>
            <a:picLocks noChangeAspect="1"/>
          </p:cNvPicPr>
          <p:nvPr/>
        </p:nvPicPr>
        <p:blipFill>
          <a:blip r:embed="rId3"/>
          <a:stretch>
            <a:fillRect/>
          </a:stretch>
        </p:blipFill>
        <p:spPr>
          <a:xfrm>
            <a:off x="3295650" y="3379094"/>
            <a:ext cx="5600700" cy="1814311"/>
          </a:xfrm>
          <a:prstGeom prst="rect">
            <a:avLst/>
          </a:prstGeom>
        </p:spPr>
      </p:pic>
    </p:spTree>
    <p:extLst>
      <p:ext uri="{BB962C8B-B14F-4D97-AF65-F5344CB8AC3E}">
        <p14:creationId xmlns:p14="http://schemas.microsoft.com/office/powerpoint/2010/main" val="4018521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98C2C-8A3D-9B40-824A-EEBE4907E099}"/>
              </a:ext>
            </a:extLst>
          </p:cNvPr>
          <p:cNvSpPr>
            <a:spLocks noGrp="1"/>
          </p:cNvSpPr>
          <p:nvPr>
            <p:ph type="title"/>
          </p:nvPr>
        </p:nvSpPr>
        <p:spPr/>
        <p:txBody>
          <a:bodyPr/>
          <a:lstStyle/>
          <a:p>
            <a:r>
              <a:rPr lang="en-US" dirty="0"/>
              <a:t>Getting media into </a:t>
            </a:r>
            <a:r>
              <a:rPr lang="en-US" dirty="0" err="1"/>
              <a:t>TouchDesigner</a:t>
            </a:r>
            <a:endParaRPr lang="en-US" dirty="0"/>
          </a:p>
        </p:txBody>
      </p:sp>
      <p:sp>
        <p:nvSpPr>
          <p:cNvPr id="3" name="Content Placeholder 2">
            <a:extLst>
              <a:ext uri="{FF2B5EF4-FFF2-40B4-BE49-F238E27FC236}">
                <a16:creationId xmlns:a16="http://schemas.microsoft.com/office/drawing/2014/main" id="{903EE75D-AFE5-7748-A68B-58C65848B30C}"/>
              </a:ext>
            </a:extLst>
          </p:cNvPr>
          <p:cNvSpPr>
            <a:spLocks noGrp="1"/>
          </p:cNvSpPr>
          <p:nvPr>
            <p:ph idx="1"/>
          </p:nvPr>
        </p:nvSpPr>
        <p:spPr>
          <a:xfrm>
            <a:off x="6324600" y="1825625"/>
            <a:ext cx="5029200" cy="4351338"/>
          </a:xfrm>
        </p:spPr>
        <p:txBody>
          <a:bodyPr>
            <a:normAutofit fontScale="70000" lnSpcReduction="20000"/>
          </a:bodyPr>
          <a:lstStyle/>
          <a:p>
            <a:r>
              <a:rPr lang="en-US" dirty="0"/>
              <a:t>You can import images, movies, audio, FBX and </a:t>
            </a:r>
            <a:r>
              <a:rPr lang="en-US" dirty="0" err="1"/>
              <a:t>TouchDesigner</a:t>
            </a:r>
            <a:r>
              <a:rPr lang="en-US" dirty="0"/>
              <a:t> Components (TOX files) into </a:t>
            </a:r>
            <a:r>
              <a:rPr lang="en-US" dirty="0" err="1"/>
              <a:t>TouchDesigner</a:t>
            </a:r>
            <a:endParaRPr lang="en-US" dirty="0"/>
          </a:p>
          <a:p>
            <a:pPr lvl="1"/>
            <a:r>
              <a:rPr lang="en-US" dirty="0"/>
              <a:t>See </a:t>
            </a:r>
            <a:r>
              <a:rPr lang="en-US" dirty="0">
                <a:hlinkClick r:id="rId2"/>
              </a:rPr>
              <a:t>https://derivative.ca/UserGuide/File_Types</a:t>
            </a:r>
            <a:r>
              <a:rPr lang="en-US" dirty="0"/>
              <a:t> for details about what file formats are accepted</a:t>
            </a:r>
          </a:p>
          <a:p>
            <a:r>
              <a:rPr lang="en-US" dirty="0"/>
              <a:t>You can simply drag images, movies and audio files from your Finder or File Explorer directly into a network</a:t>
            </a:r>
          </a:p>
          <a:p>
            <a:r>
              <a:rPr lang="en-US" dirty="0"/>
              <a:t>You can also place a Movie File In TOP in your network and then enter the path to the file that you want to import into its “File” parameter</a:t>
            </a:r>
          </a:p>
          <a:p>
            <a:r>
              <a:rPr lang="en-US" dirty="0"/>
              <a:t>You can also open a media file from the Explorer/Finder into </a:t>
            </a:r>
            <a:r>
              <a:rPr lang="en-US" dirty="0" err="1"/>
              <a:t>TouchDesigner</a:t>
            </a:r>
            <a:r>
              <a:rPr lang="en-US" dirty="0"/>
              <a:t>, but this will start a new instance of TD and open the file in an appropriate node</a:t>
            </a:r>
          </a:p>
        </p:txBody>
      </p:sp>
      <p:pic>
        <p:nvPicPr>
          <p:cNvPr id="4" name="Picture 3">
            <a:extLst>
              <a:ext uri="{FF2B5EF4-FFF2-40B4-BE49-F238E27FC236}">
                <a16:creationId xmlns:a16="http://schemas.microsoft.com/office/drawing/2014/main" id="{0A269451-CBB5-A848-ABE5-7C56226AE4DF}"/>
              </a:ext>
            </a:extLst>
          </p:cNvPr>
          <p:cNvPicPr>
            <a:picLocks noChangeAspect="1"/>
          </p:cNvPicPr>
          <p:nvPr/>
        </p:nvPicPr>
        <p:blipFill>
          <a:blip r:embed="rId3"/>
          <a:stretch>
            <a:fillRect/>
          </a:stretch>
        </p:blipFill>
        <p:spPr>
          <a:xfrm>
            <a:off x="1322053" y="1690688"/>
            <a:ext cx="4657936" cy="4787900"/>
          </a:xfrm>
          <a:prstGeom prst="rect">
            <a:avLst/>
          </a:prstGeom>
        </p:spPr>
      </p:pic>
      <p:sp>
        <p:nvSpPr>
          <p:cNvPr id="5" name="Doughnut 4">
            <a:extLst>
              <a:ext uri="{FF2B5EF4-FFF2-40B4-BE49-F238E27FC236}">
                <a16:creationId xmlns:a16="http://schemas.microsoft.com/office/drawing/2014/main" id="{04971BBF-1FE2-A449-9A31-D1D9324EE6B6}"/>
              </a:ext>
            </a:extLst>
          </p:cNvPr>
          <p:cNvSpPr/>
          <p:nvPr/>
        </p:nvSpPr>
        <p:spPr>
          <a:xfrm>
            <a:off x="1987321" y="1981820"/>
            <a:ext cx="3327400" cy="396440"/>
          </a:xfrm>
          <a:prstGeom prst="donut">
            <a:avLst>
              <a:gd name="adj" fmla="val 343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278262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338E0-7BD0-0546-9A38-8B77D86DF2CF}"/>
              </a:ext>
            </a:extLst>
          </p:cNvPr>
          <p:cNvSpPr>
            <a:spLocks noGrp="1"/>
          </p:cNvSpPr>
          <p:nvPr>
            <p:ph type="title"/>
          </p:nvPr>
        </p:nvSpPr>
        <p:spPr/>
        <p:txBody>
          <a:bodyPr/>
          <a:lstStyle/>
          <a:p>
            <a:r>
              <a:rPr lang="en-US" dirty="0"/>
              <a:t>Split panes and pane types</a:t>
            </a:r>
          </a:p>
        </p:txBody>
      </p:sp>
      <p:sp>
        <p:nvSpPr>
          <p:cNvPr id="3" name="Content Placeholder 2">
            <a:extLst>
              <a:ext uri="{FF2B5EF4-FFF2-40B4-BE49-F238E27FC236}">
                <a16:creationId xmlns:a16="http://schemas.microsoft.com/office/drawing/2014/main" id="{FBF0740E-5492-734A-8F11-7FB319CE67C9}"/>
              </a:ext>
            </a:extLst>
          </p:cNvPr>
          <p:cNvSpPr>
            <a:spLocks noGrp="1"/>
          </p:cNvSpPr>
          <p:nvPr>
            <p:ph idx="1"/>
          </p:nvPr>
        </p:nvSpPr>
        <p:spPr>
          <a:xfrm>
            <a:off x="5651500" y="3654425"/>
            <a:ext cx="5702300" cy="2687638"/>
          </a:xfrm>
        </p:spPr>
        <p:txBody>
          <a:bodyPr>
            <a:normAutofit fontScale="62500" lnSpcReduction="20000"/>
          </a:bodyPr>
          <a:lstStyle/>
          <a:p>
            <a:r>
              <a:rPr lang="en-US" dirty="0"/>
              <a:t>At top of every pane is the Pane bar</a:t>
            </a:r>
          </a:p>
          <a:p>
            <a:pPr lvl="1"/>
            <a:r>
              <a:rPr lang="en-US" dirty="0"/>
              <a:t>Split pane menu</a:t>
            </a:r>
          </a:p>
          <a:p>
            <a:pPr lvl="1"/>
            <a:r>
              <a:rPr lang="en-US" dirty="0" err="1"/>
              <a:t>Maximise</a:t>
            </a:r>
            <a:r>
              <a:rPr lang="en-US" dirty="0"/>
              <a:t> pane</a:t>
            </a:r>
          </a:p>
          <a:p>
            <a:pPr lvl="1"/>
            <a:r>
              <a:rPr lang="en-US" dirty="0"/>
              <a:t>Link pane menu</a:t>
            </a:r>
          </a:p>
          <a:p>
            <a:r>
              <a:rPr lang="en-US" dirty="0"/>
              <a:t>Network path shows location within network</a:t>
            </a:r>
          </a:p>
          <a:p>
            <a:r>
              <a:rPr lang="en-US" dirty="0"/>
              <a:t>Pane type on left allows you to change the type of a pane</a:t>
            </a:r>
          </a:p>
          <a:p>
            <a:pPr lvl="1"/>
            <a:r>
              <a:rPr lang="en-US" dirty="0"/>
              <a:t>Network editor is what we’ve been using</a:t>
            </a:r>
          </a:p>
          <a:p>
            <a:pPr lvl="1"/>
            <a:r>
              <a:rPr lang="en-US" dirty="0"/>
              <a:t>Panel type lets you interact with the panel components (e.g., sliders)</a:t>
            </a:r>
          </a:p>
          <a:p>
            <a:pPr lvl="1"/>
            <a:r>
              <a:rPr lang="en-US" dirty="0"/>
              <a:t>Geometry viewer lets you interact with 3D scenes and objects</a:t>
            </a:r>
          </a:p>
          <a:p>
            <a:pPr lvl="1"/>
            <a:endParaRPr lang="en-US" dirty="0"/>
          </a:p>
        </p:txBody>
      </p:sp>
      <p:pic>
        <p:nvPicPr>
          <p:cNvPr id="4" name="Picture 3">
            <a:extLst>
              <a:ext uri="{FF2B5EF4-FFF2-40B4-BE49-F238E27FC236}">
                <a16:creationId xmlns:a16="http://schemas.microsoft.com/office/drawing/2014/main" id="{B440F729-3469-6446-96A2-05FDBC4EC516}"/>
              </a:ext>
            </a:extLst>
          </p:cNvPr>
          <p:cNvPicPr>
            <a:picLocks noChangeAspect="1"/>
          </p:cNvPicPr>
          <p:nvPr/>
        </p:nvPicPr>
        <p:blipFill>
          <a:blip r:embed="rId2"/>
          <a:stretch>
            <a:fillRect/>
          </a:stretch>
        </p:blipFill>
        <p:spPr>
          <a:xfrm>
            <a:off x="1946428" y="4343400"/>
            <a:ext cx="2650972" cy="2247900"/>
          </a:xfrm>
          <a:prstGeom prst="rect">
            <a:avLst/>
          </a:prstGeom>
        </p:spPr>
      </p:pic>
      <p:pic>
        <p:nvPicPr>
          <p:cNvPr id="5" name="Picture 4">
            <a:extLst>
              <a:ext uri="{FF2B5EF4-FFF2-40B4-BE49-F238E27FC236}">
                <a16:creationId xmlns:a16="http://schemas.microsoft.com/office/drawing/2014/main" id="{697C820F-3969-F743-B935-E29C66716950}"/>
              </a:ext>
            </a:extLst>
          </p:cNvPr>
          <p:cNvPicPr>
            <a:picLocks noChangeAspect="1"/>
          </p:cNvPicPr>
          <p:nvPr/>
        </p:nvPicPr>
        <p:blipFill>
          <a:blip r:embed="rId3"/>
          <a:stretch>
            <a:fillRect/>
          </a:stretch>
        </p:blipFill>
        <p:spPr>
          <a:xfrm>
            <a:off x="1727200" y="1520825"/>
            <a:ext cx="8128000" cy="1968500"/>
          </a:xfrm>
          <a:prstGeom prst="rect">
            <a:avLst/>
          </a:prstGeom>
        </p:spPr>
      </p:pic>
    </p:spTree>
    <p:extLst>
      <p:ext uri="{BB962C8B-B14F-4D97-AF65-F5344CB8AC3E}">
        <p14:creationId xmlns:p14="http://schemas.microsoft.com/office/powerpoint/2010/main" val="1251530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8F4EA-6522-B349-9995-DCAFCC5BCDE4}"/>
              </a:ext>
            </a:extLst>
          </p:cNvPr>
          <p:cNvSpPr>
            <a:spLocks noGrp="1"/>
          </p:cNvSpPr>
          <p:nvPr>
            <p:ph type="title"/>
          </p:nvPr>
        </p:nvSpPr>
        <p:spPr/>
        <p:txBody>
          <a:bodyPr/>
          <a:lstStyle/>
          <a:p>
            <a:r>
              <a:rPr lang="en-US" dirty="0"/>
              <a:t>Flags</a:t>
            </a:r>
          </a:p>
        </p:txBody>
      </p:sp>
      <p:pic>
        <p:nvPicPr>
          <p:cNvPr id="5" name="Picture 4">
            <a:extLst>
              <a:ext uri="{FF2B5EF4-FFF2-40B4-BE49-F238E27FC236}">
                <a16:creationId xmlns:a16="http://schemas.microsoft.com/office/drawing/2014/main" id="{69957AF5-C8EC-4345-9A95-5C7AC92CDDCF}"/>
              </a:ext>
            </a:extLst>
          </p:cNvPr>
          <p:cNvPicPr>
            <a:picLocks noChangeAspect="1"/>
          </p:cNvPicPr>
          <p:nvPr/>
        </p:nvPicPr>
        <p:blipFill>
          <a:blip r:embed="rId2"/>
          <a:stretch>
            <a:fillRect/>
          </a:stretch>
        </p:blipFill>
        <p:spPr>
          <a:xfrm>
            <a:off x="3568700" y="1690688"/>
            <a:ext cx="4508500" cy="3774558"/>
          </a:xfrm>
          <a:prstGeom prst="rect">
            <a:avLst/>
          </a:prstGeom>
        </p:spPr>
      </p:pic>
      <p:sp>
        <p:nvSpPr>
          <p:cNvPr id="6" name="TextBox 5">
            <a:extLst>
              <a:ext uri="{FF2B5EF4-FFF2-40B4-BE49-F238E27FC236}">
                <a16:creationId xmlns:a16="http://schemas.microsoft.com/office/drawing/2014/main" id="{2307291A-C8A9-2E49-AD8D-6D335B36EC54}"/>
              </a:ext>
            </a:extLst>
          </p:cNvPr>
          <p:cNvSpPr txBox="1"/>
          <p:nvPr/>
        </p:nvSpPr>
        <p:spPr>
          <a:xfrm>
            <a:off x="6526302" y="5599688"/>
            <a:ext cx="855234" cy="369332"/>
          </a:xfrm>
          <a:prstGeom prst="rect">
            <a:avLst/>
          </a:prstGeom>
          <a:noFill/>
        </p:spPr>
        <p:txBody>
          <a:bodyPr wrap="none" rtlCol="0">
            <a:spAutoFit/>
          </a:bodyPr>
          <a:lstStyle/>
          <a:p>
            <a:r>
              <a:rPr lang="en-US" dirty="0"/>
              <a:t>Display</a:t>
            </a:r>
          </a:p>
        </p:txBody>
      </p:sp>
      <p:sp>
        <p:nvSpPr>
          <p:cNvPr id="7" name="TextBox 6">
            <a:extLst>
              <a:ext uri="{FF2B5EF4-FFF2-40B4-BE49-F238E27FC236}">
                <a16:creationId xmlns:a16="http://schemas.microsoft.com/office/drawing/2014/main" id="{01299FFA-39F0-5943-90A0-DEF5F8E5F3DE}"/>
              </a:ext>
            </a:extLst>
          </p:cNvPr>
          <p:cNvSpPr txBox="1"/>
          <p:nvPr/>
        </p:nvSpPr>
        <p:spPr>
          <a:xfrm>
            <a:off x="7814254" y="5622965"/>
            <a:ext cx="1450397" cy="369332"/>
          </a:xfrm>
          <a:prstGeom prst="rect">
            <a:avLst/>
          </a:prstGeom>
          <a:noFill/>
        </p:spPr>
        <p:txBody>
          <a:bodyPr wrap="none" rtlCol="0">
            <a:spAutoFit/>
          </a:bodyPr>
          <a:lstStyle/>
          <a:p>
            <a:r>
              <a:rPr lang="en-US" dirty="0"/>
              <a:t>Viewer active</a:t>
            </a:r>
          </a:p>
        </p:txBody>
      </p:sp>
      <p:sp>
        <p:nvSpPr>
          <p:cNvPr id="8" name="TextBox 7">
            <a:extLst>
              <a:ext uri="{FF2B5EF4-FFF2-40B4-BE49-F238E27FC236}">
                <a16:creationId xmlns:a16="http://schemas.microsoft.com/office/drawing/2014/main" id="{F58542DA-2637-014B-83E6-87A1C97DB52F}"/>
              </a:ext>
            </a:extLst>
          </p:cNvPr>
          <p:cNvSpPr txBox="1"/>
          <p:nvPr/>
        </p:nvSpPr>
        <p:spPr>
          <a:xfrm>
            <a:off x="2682785" y="1163637"/>
            <a:ext cx="1390830" cy="369332"/>
          </a:xfrm>
          <a:prstGeom prst="rect">
            <a:avLst/>
          </a:prstGeom>
          <a:noFill/>
        </p:spPr>
        <p:txBody>
          <a:bodyPr wrap="none" rtlCol="0">
            <a:spAutoFit/>
          </a:bodyPr>
          <a:lstStyle/>
          <a:p>
            <a:r>
              <a:rPr lang="en-US" dirty="0"/>
              <a:t>3-letter code</a:t>
            </a:r>
          </a:p>
        </p:txBody>
      </p:sp>
      <p:cxnSp>
        <p:nvCxnSpPr>
          <p:cNvPr id="10" name="Straight Arrow Connector 9">
            <a:extLst>
              <a:ext uri="{FF2B5EF4-FFF2-40B4-BE49-F238E27FC236}">
                <a16:creationId xmlns:a16="http://schemas.microsoft.com/office/drawing/2014/main" id="{A6694099-A039-BF46-9DD0-3394576A8A69}"/>
              </a:ext>
            </a:extLst>
          </p:cNvPr>
          <p:cNvCxnSpPr>
            <a:cxnSpLocks/>
            <a:stCxn id="7" idx="0"/>
          </p:cNvCxnSpPr>
          <p:nvPr/>
        </p:nvCxnSpPr>
        <p:spPr>
          <a:xfrm flipH="1" flipV="1">
            <a:off x="7769805" y="5130988"/>
            <a:ext cx="769648" cy="491977"/>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1435A8-5F28-A143-A6C6-9E608929E633}"/>
              </a:ext>
            </a:extLst>
          </p:cNvPr>
          <p:cNvCxnSpPr>
            <a:cxnSpLocks/>
          </p:cNvCxnSpPr>
          <p:nvPr/>
        </p:nvCxnSpPr>
        <p:spPr>
          <a:xfrm flipV="1">
            <a:off x="7084245" y="5119191"/>
            <a:ext cx="188044" cy="480498"/>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EC7F97D-A2B5-734E-922D-FD21A923A9EA}"/>
              </a:ext>
            </a:extLst>
          </p:cNvPr>
          <p:cNvCxnSpPr>
            <a:cxnSpLocks/>
            <a:stCxn id="8" idx="2"/>
          </p:cNvCxnSpPr>
          <p:nvPr/>
        </p:nvCxnSpPr>
        <p:spPr>
          <a:xfrm>
            <a:off x="3378200" y="1532969"/>
            <a:ext cx="695415" cy="601146"/>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FB56F24-15CA-354C-9A99-946A70EE21D7}"/>
              </a:ext>
            </a:extLst>
          </p:cNvPr>
          <p:cNvSpPr txBox="1"/>
          <p:nvPr/>
        </p:nvSpPr>
        <p:spPr>
          <a:xfrm>
            <a:off x="1824570" y="1704737"/>
            <a:ext cx="1553630" cy="369332"/>
          </a:xfrm>
          <a:prstGeom prst="rect">
            <a:avLst/>
          </a:prstGeom>
          <a:noFill/>
        </p:spPr>
        <p:txBody>
          <a:bodyPr wrap="none" rtlCol="0">
            <a:spAutoFit/>
          </a:bodyPr>
          <a:lstStyle/>
          <a:p>
            <a:r>
              <a:rPr lang="en-US" dirty="0"/>
              <a:t>Clone immune</a:t>
            </a:r>
          </a:p>
        </p:txBody>
      </p:sp>
      <p:cxnSp>
        <p:nvCxnSpPr>
          <p:cNvPr id="20" name="Straight Arrow Connector 19">
            <a:extLst>
              <a:ext uri="{FF2B5EF4-FFF2-40B4-BE49-F238E27FC236}">
                <a16:creationId xmlns:a16="http://schemas.microsoft.com/office/drawing/2014/main" id="{322B8339-3E49-454B-9050-3330E5224C27}"/>
              </a:ext>
            </a:extLst>
          </p:cNvPr>
          <p:cNvCxnSpPr>
            <a:cxnSpLocks/>
          </p:cNvCxnSpPr>
          <p:nvPr/>
        </p:nvCxnSpPr>
        <p:spPr>
          <a:xfrm>
            <a:off x="3378200" y="1930400"/>
            <a:ext cx="695415" cy="601146"/>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83E905-4DE8-3A42-95C3-5A11793BC4D1}"/>
              </a:ext>
            </a:extLst>
          </p:cNvPr>
          <p:cNvCxnSpPr>
            <a:cxnSpLocks/>
          </p:cNvCxnSpPr>
          <p:nvPr/>
        </p:nvCxnSpPr>
        <p:spPr>
          <a:xfrm>
            <a:off x="3416300" y="2387600"/>
            <a:ext cx="695415" cy="601146"/>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C44D469-B942-F241-BCB8-1CF730859D41}"/>
              </a:ext>
            </a:extLst>
          </p:cNvPr>
          <p:cNvSpPr txBox="1"/>
          <p:nvPr/>
        </p:nvSpPr>
        <p:spPr>
          <a:xfrm>
            <a:off x="2554577" y="2197694"/>
            <a:ext cx="823623" cy="369332"/>
          </a:xfrm>
          <a:prstGeom prst="rect">
            <a:avLst/>
          </a:prstGeom>
          <a:noFill/>
        </p:spPr>
        <p:txBody>
          <a:bodyPr wrap="none" rtlCol="0">
            <a:spAutoFit/>
          </a:bodyPr>
          <a:lstStyle/>
          <a:p>
            <a:r>
              <a:rPr lang="en-US" dirty="0"/>
              <a:t>Bypass</a:t>
            </a:r>
          </a:p>
        </p:txBody>
      </p:sp>
      <p:cxnSp>
        <p:nvCxnSpPr>
          <p:cNvPr id="23" name="Straight Arrow Connector 22">
            <a:extLst>
              <a:ext uri="{FF2B5EF4-FFF2-40B4-BE49-F238E27FC236}">
                <a16:creationId xmlns:a16="http://schemas.microsoft.com/office/drawing/2014/main" id="{84470694-09D9-1A45-A989-C7FA1947EBDC}"/>
              </a:ext>
            </a:extLst>
          </p:cNvPr>
          <p:cNvCxnSpPr>
            <a:cxnSpLocks/>
          </p:cNvCxnSpPr>
          <p:nvPr/>
        </p:nvCxnSpPr>
        <p:spPr>
          <a:xfrm>
            <a:off x="3416300" y="2743200"/>
            <a:ext cx="695415" cy="601146"/>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C4325FB-71F5-4A40-B70E-83DAA92E2EA8}"/>
              </a:ext>
            </a:extLst>
          </p:cNvPr>
          <p:cNvSpPr txBox="1"/>
          <p:nvPr/>
        </p:nvSpPr>
        <p:spPr>
          <a:xfrm>
            <a:off x="2771944" y="2558534"/>
            <a:ext cx="606256" cy="369332"/>
          </a:xfrm>
          <a:prstGeom prst="rect">
            <a:avLst/>
          </a:prstGeom>
          <a:noFill/>
        </p:spPr>
        <p:txBody>
          <a:bodyPr wrap="none" rtlCol="0">
            <a:spAutoFit/>
          </a:bodyPr>
          <a:lstStyle/>
          <a:p>
            <a:r>
              <a:rPr lang="en-US" dirty="0"/>
              <a:t>Lock</a:t>
            </a:r>
          </a:p>
        </p:txBody>
      </p:sp>
    </p:spTree>
    <p:extLst>
      <p:ext uri="{BB962C8B-B14F-4D97-AF65-F5344CB8AC3E}">
        <p14:creationId xmlns:p14="http://schemas.microsoft.com/office/powerpoint/2010/main" val="2341723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BDFE5-9072-F045-AAB4-D0F21716B167}"/>
              </a:ext>
            </a:extLst>
          </p:cNvPr>
          <p:cNvSpPr>
            <a:spLocks noGrp="1"/>
          </p:cNvSpPr>
          <p:nvPr>
            <p:ph type="title"/>
          </p:nvPr>
        </p:nvSpPr>
        <p:spPr/>
        <p:txBody>
          <a:bodyPr/>
          <a:lstStyle/>
          <a:p>
            <a:r>
              <a:rPr lang="en-US" dirty="0"/>
              <a:t>Parameters</a:t>
            </a:r>
          </a:p>
        </p:txBody>
      </p:sp>
      <p:sp>
        <p:nvSpPr>
          <p:cNvPr id="3" name="Content Placeholder 2">
            <a:extLst>
              <a:ext uri="{FF2B5EF4-FFF2-40B4-BE49-F238E27FC236}">
                <a16:creationId xmlns:a16="http://schemas.microsoft.com/office/drawing/2014/main" id="{CBC6715D-2136-3143-B8B1-0DC7440F5F21}"/>
              </a:ext>
            </a:extLst>
          </p:cNvPr>
          <p:cNvSpPr>
            <a:spLocks noGrp="1"/>
          </p:cNvSpPr>
          <p:nvPr>
            <p:ph idx="1"/>
          </p:nvPr>
        </p:nvSpPr>
        <p:spPr>
          <a:xfrm>
            <a:off x="5715000" y="1825625"/>
            <a:ext cx="5638800" cy="4351338"/>
          </a:xfrm>
        </p:spPr>
        <p:txBody>
          <a:bodyPr>
            <a:normAutofit fontScale="85000" lnSpcReduction="10000"/>
          </a:bodyPr>
          <a:lstStyle/>
          <a:p>
            <a:r>
              <a:rPr lang="en-US" dirty="0"/>
              <a:t>Operators process and output data</a:t>
            </a:r>
          </a:p>
          <a:p>
            <a:r>
              <a:rPr lang="en-US" dirty="0"/>
              <a:t>Output of an operator depends on inputs, parameters and possibly current time</a:t>
            </a:r>
          </a:p>
          <a:p>
            <a:r>
              <a:rPr lang="en-US" dirty="0"/>
              <a:t>Common types of parameters are integers, floating point values, Boolean toggles, menus, text strings, node paths, pulses that tell an operator to do something just once</a:t>
            </a:r>
          </a:p>
          <a:p>
            <a:r>
              <a:rPr lang="en-US" dirty="0"/>
              <a:t>A parameter may be a unidimensional value or it might be an array of 2, 3 or 4 values</a:t>
            </a:r>
          </a:p>
          <a:p>
            <a:pPr lvl="1"/>
            <a:r>
              <a:rPr lang="en-US" dirty="0"/>
              <a:t>E.g., a color is an array of either 3 or 4 values: red, green, blue and possibly alpha</a:t>
            </a:r>
          </a:p>
        </p:txBody>
      </p:sp>
      <p:pic>
        <p:nvPicPr>
          <p:cNvPr id="5" name="Picture 4">
            <a:extLst>
              <a:ext uri="{FF2B5EF4-FFF2-40B4-BE49-F238E27FC236}">
                <a16:creationId xmlns:a16="http://schemas.microsoft.com/office/drawing/2014/main" id="{87FC1E6C-C861-AA45-894E-7D498426F576}"/>
              </a:ext>
            </a:extLst>
          </p:cNvPr>
          <p:cNvPicPr>
            <a:picLocks noChangeAspect="1"/>
          </p:cNvPicPr>
          <p:nvPr/>
        </p:nvPicPr>
        <p:blipFill>
          <a:blip r:embed="rId2"/>
          <a:stretch>
            <a:fillRect/>
          </a:stretch>
        </p:blipFill>
        <p:spPr>
          <a:xfrm>
            <a:off x="228600" y="1620044"/>
            <a:ext cx="5486400" cy="4762500"/>
          </a:xfrm>
          <a:prstGeom prst="rect">
            <a:avLst/>
          </a:prstGeom>
        </p:spPr>
      </p:pic>
    </p:spTree>
    <p:extLst>
      <p:ext uri="{BB962C8B-B14F-4D97-AF65-F5344CB8AC3E}">
        <p14:creationId xmlns:p14="http://schemas.microsoft.com/office/powerpoint/2010/main" val="558918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E9999-71BC-8541-884D-D65B44C185C5}"/>
              </a:ext>
            </a:extLst>
          </p:cNvPr>
          <p:cNvSpPr>
            <a:spLocks noGrp="1"/>
          </p:cNvSpPr>
          <p:nvPr>
            <p:ph type="title"/>
          </p:nvPr>
        </p:nvSpPr>
        <p:spPr/>
        <p:txBody>
          <a:bodyPr/>
          <a:lstStyle/>
          <a:p>
            <a:r>
              <a:rPr lang="en-US" dirty="0"/>
              <a:t>Parameter modes</a:t>
            </a:r>
          </a:p>
        </p:txBody>
      </p:sp>
      <p:sp>
        <p:nvSpPr>
          <p:cNvPr id="3" name="Content Placeholder 2">
            <a:extLst>
              <a:ext uri="{FF2B5EF4-FFF2-40B4-BE49-F238E27FC236}">
                <a16:creationId xmlns:a16="http://schemas.microsoft.com/office/drawing/2014/main" id="{75FFE55F-3648-3B44-8D9B-E52982C5B09F}"/>
              </a:ext>
            </a:extLst>
          </p:cNvPr>
          <p:cNvSpPr>
            <a:spLocks noGrp="1"/>
          </p:cNvSpPr>
          <p:nvPr>
            <p:ph idx="1"/>
          </p:nvPr>
        </p:nvSpPr>
        <p:spPr>
          <a:xfrm>
            <a:off x="5778500" y="1092201"/>
            <a:ext cx="5715000" cy="4906962"/>
          </a:xfrm>
        </p:spPr>
        <p:txBody>
          <a:bodyPr>
            <a:normAutofit lnSpcReduction="10000"/>
          </a:bodyPr>
          <a:lstStyle/>
          <a:p>
            <a:r>
              <a:rPr lang="en-US" dirty="0"/>
              <a:t>Each parameter is in one of 4 different </a:t>
            </a:r>
            <a:r>
              <a:rPr lang="en-US" b="1" dirty="0"/>
              <a:t>modes</a:t>
            </a:r>
          </a:p>
          <a:p>
            <a:pPr lvl="1"/>
            <a:r>
              <a:rPr lang="en-US" b="1" dirty="0"/>
              <a:t>Constant mode</a:t>
            </a:r>
            <a:r>
              <a:rPr lang="en-US" dirty="0"/>
              <a:t>: a specific constant value, entered either by typing the value or by using a slider or selecting a value from a drop-down list</a:t>
            </a:r>
          </a:p>
          <a:p>
            <a:pPr lvl="1"/>
            <a:r>
              <a:rPr lang="en-US" b="1" dirty="0"/>
              <a:t>Expression mode</a:t>
            </a:r>
            <a:r>
              <a:rPr lang="en-US" dirty="0"/>
              <a:t>: can be a python expression</a:t>
            </a:r>
          </a:p>
          <a:p>
            <a:pPr lvl="1"/>
            <a:r>
              <a:rPr lang="en-US" b="1" dirty="0"/>
              <a:t>Export mode</a:t>
            </a:r>
            <a:r>
              <a:rPr lang="en-US" dirty="0"/>
              <a:t>: values come from import from a CHOP</a:t>
            </a:r>
          </a:p>
          <a:p>
            <a:pPr lvl="1"/>
            <a:r>
              <a:rPr lang="en-US" b="1" dirty="0"/>
              <a:t>Binding mode</a:t>
            </a:r>
            <a:r>
              <a:rPr lang="en-US" dirty="0"/>
              <a:t>: causes the values of two or more parameters to bound so that changing one of them changes all of them</a:t>
            </a:r>
            <a:endParaRPr lang="en-US" b="1" dirty="0"/>
          </a:p>
          <a:p>
            <a:pPr lvl="1"/>
            <a:endParaRPr lang="en-US" b="1" dirty="0"/>
          </a:p>
        </p:txBody>
      </p:sp>
      <p:pic>
        <p:nvPicPr>
          <p:cNvPr id="4" name="Picture 3">
            <a:extLst>
              <a:ext uri="{FF2B5EF4-FFF2-40B4-BE49-F238E27FC236}">
                <a16:creationId xmlns:a16="http://schemas.microsoft.com/office/drawing/2014/main" id="{AC7B0D67-29CD-1640-897E-B722C2930AA9}"/>
              </a:ext>
            </a:extLst>
          </p:cNvPr>
          <p:cNvPicPr>
            <a:picLocks noChangeAspect="1"/>
          </p:cNvPicPr>
          <p:nvPr/>
        </p:nvPicPr>
        <p:blipFill>
          <a:blip r:embed="rId2"/>
          <a:stretch>
            <a:fillRect/>
          </a:stretch>
        </p:blipFill>
        <p:spPr>
          <a:xfrm>
            <a:off x="292100" y="1485900"/>
            <a:ext cx="5486400" cy="4191000"/>
          </a:xfrm>
          <a:prstGeom prst="rect">
            <a:avLst/>
          </a:prstGeom>
        </p:spPr>
      </p:pic>
      <p:sp>
        <p:nvSpPr>
          <p:cNvPr id="5" name="Doughnut 4">
            <a:extLst>
              <a:ext uri="{FF2B5EF4-FFF2-40B4-BE49-F238E27FC236}">
                <a16:creationId xmlns:a16="http://schemas.microsoft.com/office/drawing/2014/main" id="{F2228B6F-DD16-4E45-85BD-608BE63C228D}"/>
              </a:ext>
            </a:extLst>
          </p:cNvPr>
          <p:cNvSpPr/>
          <p:nvPr/>
        </p:nvSpPr>
        <p:spPr>
          <a:xfrm>
            <a:off x="1282700" y="2872582"/>
            <a:ext cx="1003300" cy="736600"/>
          </a:xfrm>
          <a:prstGeom prst="donut">
            <a:avLst>
              <a:gd name="adj" fmla="val 47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1414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30B5B-5086-8946-ABDB-99BD031469C8}"/>
              </a:ext>
            </a:extLst>
          </p:cNvPr>
          <p:cNvSpPr>
            <a:spLocks noGrp="1"/>
          </p:cNvSpPr>
          <p:nvPr>
            <p:ph type="title"/>
          </p:nvPr>
        </p:nvSpPr>
        <p:spPr/>
        <p:txBody>
          <a:bodyPr/>
          <a:lstStyle/>
          <a:p>
            <a:r>
              <a:rPr lang="en-US" dirty="0"/>
              <a:t>CHOPs (Channel Operators) output streams of numbers</a:t>
            </a:r>
          </a:p>
        </p:txBody>
      </p:sp>
      <p:sp>
        <p:nvSpPr>
          <p:cNvPr id="3" name="Content Placeholder 2">
            <a:extLst>
              <a:ext uri="{FF2B5EF4-FFF2-40B4-BE49-F238E27FC236}">
                <a16:creationId xmlns:a16="http://schemas.microsoft.com/office/drawing/2014/main" id="{1A83FEAC-E239-124C-85B1-DE4C98D0C81C}"/>
              </a:ext>
            </a:extLst>
          </p:cNvPr>
          <p:cNvSpPr>
            <a:spLocks noGrp="1"/>
          </p:cNvSpPr>
          <p:nvPr>
            <p:ph idx="1"/>
          </p:nvPr>
        </p:nvSpPr>
        <p:spPr>
          <a:xfrm>
            <a:off x="7480300" y="1825625"/>
            <a:ext cx="3873500" cy="4351338"/>
          </a:xfrm>
        </p:spPr>
        <p:txBody>
          <a:bodyPr>
            <a:normAutofit fontScale="77500" lnSpcReduction="20000"/>
          </a:bodyPr>
          <a:lstStyle/>
          <a:p>
            <a:r>
              <a:rPr lang="en-US" dirty="0"/>
              <a:t>A channel operator (CHOP) generates one or more </a:t>
            </a:r>
            <a:r>
              <a:rPr lang="en-US" b="1" dirty="0"/>
              <a:t>channels</a:t>
            </a:r>
            <a:r>
              <a:rPr lang="en-US" dirty="0"/>
              <a:t>, each of which is a sequence of numbers, called </a:t>
            </a:r>
            <a:r>
              <a:rPr lang="en-US" b="1" dirty="0"/>
              <a:t>samples</a:t>
            </a:r>
            <a:endParaRPr lang="en-US" dirty="0"/>
          </a:p>
          <a:p>
            <a:r>
              <a:rPr lang="en-US" dirty="0"/>
              <a:t>For example, a constant CHOP has 1 channel and 1 sample</a:t>
            </a:r>
          </a:p>
          <a:p>
            <a:pPr lvl="1"/>
            <a:r>
              <a:rPr lang="en-US" dirty="0"/>
              <a:t>You can add additional channels to a Constant CHOP</a:t>
            </a:r>
          </a:p>
          <a:p>
            <a:r>
              <a:rPr lang="en-US" dirty="0"/>
              <a:t>Middle click on the Constant CHOP to bring up its info dialog</a:t>
            </a:r>
          </a:p>
          <a:p>
            <a:pPr lvl="1"/>
            <a:r>
              <a:rPr lang="en-US" dirty="0"/>
              <a:t>See that there are 3 channels and each channel has 1 value</a:t>
            </a:r>
          </a:p>
        </p:txBody>
      </p:sp>
      <p:pic>
        <p:nvPicPr>
          <p:cNvPr id="4" name="Picture 3">
            <a:extLst>
              <a:ext uri="{FF2B5EF4-FFF2-40B4-BE49-F238E27FC236}">
                <a16:creationId xmlns:a16="http://schemas.microsoft.com/office/drawing/2014/main" id="{B9DFCF79-1900-6141-B532-E76A975CFCD0}"/>
              </a:ext>
            </a:extLst>
          </p:cNvPr>
          <p:cNvPicPr>
            <a:picLocks noChangeAspect="1"/>
          </p:cNvPicPr>
          <p:nvPr/>
        </p:nvPicPr>
        <p:blipFill>
          <a:blip r:embed="rId2"/>
          <a:stretch>
            <a:fillRect/>
          </a:stretch>
        </p:blipFill>
        <p:spPr>
          <a:xfrm>
            <a:off x="496403" y="1690688"/>
            <a:ext cx="6585677" cy="4622800"/>
          </a:xfrm>
          <a:prstGeom prst="rect">
            <a:avLst/>
          </a:prstGeom>
        </p:spPr>
      </p:pic>
    </p:spTree>
    <p:extLst>
      <p:ext uri="{BB962C8B-B14F-4D97-AF65-F5344CB8AC3E}">
        <p14:creationId xmlns:p14="http://schemas.microsoft.com/office/powerpoint/2010/main" val="2179093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A8084-734F-944A-BB7D-C38A87EA6839}"/>
              </a:ext>
            </a:extLst>
          </p:cNvPr>
          <p:cNvSpPr>
            <a:spLocks noGrp="1"/>
          </p:cNvSpPr>
          <p:nvPr>
            <p:ph type="title"/>
          </p:nvPr>
        </p:nvSpPr>
        <p:spPr/>
        <p:txBody>
          <a:bodyPr/>
          <a:lstStyle/>
          <a:p>
            <a:r>
              <a:rPr lang="en-US" dirty="0"/>
              <a:t>Noise CHOP generates multiple values</a:t>
            </a:r>
          </a:p>
        </p:txBody>
      </p:sp>
      <p:sp>
        <p:nvSpPr>
          <p:cNvPr id="3" name="Content Placeholder 2">
            <a:extLst>
              <a:ext uri="{FF2B5EF4-FFF2-40B4-BE49-F238E27FC236}">
                <a16:creationId xmlns:a16="http://schemas.microsoft.com/office/drawing/2014/main" id="{0C10B313-5507-094E-A127-0FA1E499FF12}"/>
              </a:ext>
            </a:extLst>
          </p:cNvPr>
          <p:cNvSpPr>
            <a:spLocks noGrp="1"/>
          </p:cNvSpPr>
          <p:nvPr>
            <p:ph idx="1"/>
          </p:nvPr>
        </p:nvSpPr>
        <p:spPr>
          <a:xfrm>
            <a:off x="5232400" y="1825625"/>
            <a:ext cx="6121400" cy="4351338"/>
          </a:xfrm>
        </p:spPr>
        <p:txBody>
          <a:bodyPr/>
          <a:lstStyle/>
          <a:p>
            <a:r>
              <a:rPr lang="en-US" dirty="0"/>
              <a:t>A Noise CHOP generates a single channel with many samples</a:t>
            </a:r>
          </a:p>
          <a:p>
            <a:pPr lvl="1"/>
            <a:r>
              <a:rPr lang="en-US" dirty="0"/>
              <a:t>Make viewer active</a:t>
            </a:r>
          </a:p>
          <a:p>
            <a:pPr lvl="1"/>
            <a:r>
              <a:rPr lang="en-US" dirty="0"/>
              <a:t>Right click and select “Dot per Sample”</a:t>
            </a:r>
          </a:p>
          <a:p>
            <a:pPr lvl="1"/>
            <a:r>
              <a:rPr lang="en-US" dirty="0"/>
              <a:t>Zoom in to see dots, which represent the separate values in the channel</a:t>
            </a:r>
          </a:p>
          <a:p>
            <a:pPr lvl="1"/>
            <a:r>
              <a:rPr lang="en-US" dirty="0"/>
              <a:t>Press in Viewer active mode to home the channel</a:t>
            </a:r>
          </a:p>
        </p:txBody>
      </p:sp>
      <p:pic>
        <p:nvPicPr>
          <p:cNvPr id="4" name="Picture 3">
            <a:extLst>
              <a:ext uri="{FF2B5EF4-FFF2-40B4-BE49-F238E27FC236}">
                <a16:creationId xmlns:a16="http://schemas.microsoft.com/office/drawing/2014/main" id="{30F70B0B-F605-4044-B34D-6A70F3327672}"/>
              </a:ext>
            </a:extLst>
          </p:cNvPr>
          <p:cNvPicPr>
            <a:picLocks noChangeAspect="1"/>
          </p:cNvPicPr>
          <p:nvPr/>
        </p:nvPicPr>
        <p:blipFill>
          <a:blip r:embed="rId2"/>
          <a:stretch>
            <a:fillRect/>
          </a:stretch>
        </p:blipFill>
        <p:spPr>
          <a:xfrm>
            <a:off x="342899" y="1649972"/>
            <a:ext cx="4711701" cy="5029070"/>
          </a:xfrm>
          <a:prstGeom prst="rect">
            <a:avLst/>
          </a:prstGeom>
        </p:spPr>
      </p:pic>
    </p:spTree>
    <p:extLst>
      <p:ext uri="{BB962C8B-B14F-4D97-AF65-F5344CB8AC3E}">
        <p14:creationId xmlns:p14="http://schemas.microsoft.com/office/powerpoint/2010/main" val="979167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F6312-A22C-0B4E-829A-9BCC183C42CB}"/>
              </a:ext>
            </a:extLst>
          </p:cNvPr>
          <p:cNvSpPr>
            <a:spLocks noGrp="1"/>
          </p:cNvSpPr>
          <p:nvPr>
            <p:ph type="title"/>
          </p:nvPr>
        </p:nvSpPr>
        <p:spPr/>
        <p:txBody>
          <a:bodyPr/>
          <a:lstStyle/>
          <a:p>
            <a:r>
              <a:rPr lang="en-US" dirty="0"/>
              <a:t>Main source for this lecture</a:t>
            </a:r>
          </a:p>
        </p:txBody>
      </p:sp>
      <p:sp>
        <p:nvSpPr>
          <p:cNvPr id="3" name="Content Placeholder 2">
            <a:extLst>
              <a:ext uri="{FF2B5EF4-FFF2-40B4-BE49-F238E27FC236}">
                <a16:creationId xmlns:a16="http://schemas.microsoft.com/office/drawing/2014/main" id="{7315EB5C-1ABD-334E-BE31-C2952E69F6C3}"/>
              </a:ext>
            </a:extLst>
          </p:cNvPr>
          <p:cNvSpPr>
            <a:spLocks noGrp="1"/>
          </p:cNvSpPr>
          <p:nvPr>
            <p:ph idx="1"/>
          </p:nvPr>
        </p:nvSpPr>
        <p:spPr>
          <a:xfrm>
            <a:off x="600075" y="1825625"/>
            <a:ext cx="11229975" cy="4351338"/>
          </a:xfrm>
        </p:spPr>
        <p:txBody>
          <a:bodyPr/>
          <a:lstStyle/>
          <a:p>
            <a:r>
              <a:rPr lang="en-US" dirty="0"/>
              <a:t>First things to know about </a:t>
            </a:r>
            <a:r>
              <a:rPr lang="en-US" dirty="0" err="1"/>
              <a:t>TouchDesigner</a:t>
            </a:r>
            <a:endParaRPr lang="en-US" dirty="0"/>
          </a:p>
          <a:p>
            <a:pPr lvl="1"/>
            <a:r>
              <a:rPr lang="en-US" dirty="0">
                <a:hlinkClick r:id="rId2"/>
              </a:rPr>
              <a:t>https://derivative.ca/UserGuide/First_Things_to_Know_about_TouchDesigner</a:t>
            </a:r>
            <a:r>
              <a:rPr lang="en-US" dirty="0"/>
              <a:t> </a:t>
            </a:r>
          </a:p>
        </p:txBody>
      </p:sp>
    </p:spTree>
    <p:extLst>
      <p:ext uri="{BB962C8B-B14F-4D97-AF65-F5344CB8AC3E}">
        <p14:creationId xmlns:p14="http://schemas.microsoft.com/office/powerpoint/2010/main" val="12154854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EC264-3C8D-8C41-B3E2-A38EF1534F94}"/>
              </a:ext>
            </a:extLst>
          </p:cNvPr>
          <p:cNvSpPr>
            <a:spLocks noGrp="1"/>
          </p:cNvSpPr>
          <p:nvPr>
            <p:ph type="title"/>
          </p:nvPr>
        </p:nvSpPr>
        <p:spPr/>
        <p:txBody>
          <a:bodyPr/>
          <a:lstStyle/>
          <a:p>
            <a:r>
              <a:rPr lang="en-US" dirty="0"/>
              <a:t>Noise CHOP can have multiple channels</a:t>
            </a:r>
          </a:p>
        </p:txBody>
      </p:sp>
      <p:sp>
        <p:nvSpPr>
          <p:cNvPr id="3" name="Content Placeholder 2">
            <a:extLst>
              <a:ext uri="{FF2B5EF4-FFF2-40B4-BE49-F238E27FC236}">
                <a16:creationId xmlns:a16="http://schemas.microsoft.com/office/drawing/2014/main" id="{42301D6E-F057-6E4B-8849-492DAE920095}"/>
              </a:ext>
            </a:extLst>
          </p:cNvPr>
          <p:cNvSpPr>
            <a:spLocks noGrp="1"/>
          </p:cNvSpPr>
          <p:nvPr>
            <p:ph idx="1"/>
          </p:nvPr>
        </p:nvSpPr>
        <p:spPr>
          <a:xfrm>
            <a:off x="6096000" y="1825625"/>
            <a:ext cx="5257800" cy="4351338"/>
          </a:xfrm>
        </p:spPr>
        <p:txBody>
          <a:bodyPr/>
          <a:lstStyle/>
          <a:p>
            <a:r>
              <a:rPr lang="en-US" dirty="0"/>
              <a:t>Can add multiple channels to a Noise CHOP by changing Channel Names parameter to an array</a:t>
            </a:r>
          </a:p>
          <a:p>
            <a:pPr lvl="1"/>
            <a:r>
              <a:rPr lang="en-US" dirty="0"/>
              <a:t>E.g., </a:t>
            </a:r>
            <a:r>
              <a:rPr lang="en-US" dirty="0" err="1"/>
              <a:t>chan</a:t>
            </a:r>
            <a:r>
              <a:rPr lang="en-US" dirty="0"/>
              <a:t>[1-3] produces three channels, each with 600 samples</a:t>
            </a:r>
          </a:p>
          <a:p>
            <a:pPr lvl="2"/>
            <a:r>
              <a:rPr lang="en-US" dirty="0"/>
              <a:t>You can verify this by looking at the info dialog, where it states that Start/End is 0 to 599i</a:t>
            </a:r>
          </a:p>
        </p:txBody>
      </p:sp>
      <p:pic>
        <p:nvPicPr>
          <p:cNvPr id="4" name="Picture 3">
            <a:extLst>
              <a:ext uri="{FF2B5EF4-FFF2-40B4-BE49-F238E27FC236}">
                <a16:creationId xmlns:a16="http://schemas.microsoft.com/office/drawing/2014/main" id="{2C977668-7C7F-4747-BC24-60AA33205515}"/>
              </a:ext>
            </a:extLst>
          </p:cNvPr>
          <p:cNvPicPr>
            <a:picLocks noChangeAspect="1"/>
          </p:cNvPicPr>
          <p:nvPr/>
        </p:nvPicPr>
        <p:blipFill>
          <a:blip r:embed="rId2"/>
          <a:stretch>
            <a:fillRect/>
          </a:stretch>
        </p:blipFill>
        <p:spPr>
          <a:xfrm>
            <a:off x="431811" y="1485900"/>
            <a:ext cx="4769104" cy="4813300"/>
          </a:xfrm>
          <a:prstGeom prst="rect">
            <a:avLst/>
          </a:prstGeom>
        </p:spPr>
      </p:pic>
    </p:spTree>
    <p:extLst>
      <p:ext uri="{BB962C8B-B14F-4D97-AF65-F5344CB8AC3E}">
        <p14:creationId xmlns:p14="http://schemas.microsoft.com/office/powerpoint/2010/main" val="1782995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B7F7C-6E83-2240-BE44-1E765A911B4E}"/>
              </a:ext>
            </a:extLst>
          </p:cNvPr>
          <p:cNvSpPr>
            <a:spLocks noGrp="1"/>
          </p:cNvSpPr>
          <p:nvPr>
            <p:ph type="title"/>
          </p:nvPr>
        </p:nvSpPr>
        <p:spPr>
          <a:xfrm>
            <a:off x="838200" y="365125"/>
            <a:ext cx="10515600" cy="1223963"/>
          </a:xfrm>
        </p:spPr>
        <p:txBody>
          <a:bodyPr>
            <a:normAutofit fontScale="90000"/>
          </a:bodyPr>
          <a:lstStyle/>
          <a:p>
            <a:r>
              <a:rPr lang="en-US" dirty="0"/>
              <a:t>Using a “CHOP to” DAT to view the values generated by a CHOP</a:t>
            </a:r>
          </a:p>
        </p:txBody>
      </p:sp>
      <p:sp>
        <p:nvSpPr>
          <p:cNvPr id="3" name="Content Placeholder 2">
            <a:extLst>
              <a:ext uri="{FF2B5EF4-FFF2-40B4-BE49-F238E27FC236}">
                <a16:creationId xmlns:a16="http://schemas.microsoft.com/office/drawing/2014/main" id="{5B84D76B-A718-094F-8BF9-7F6371350B66}"/>
              </a:ext>
            </a:extLst>
          </p:cNvPr>
          <p:cNvSpPr>
            <a:spLocks noGrp="1"/>
          </p:cNvSpPr>
          <p:nvPr>
            <p:ph idx="1"/>
          </p:nvPr>
        </p:nvSpPr>
        <p:spPr>
          <a:xfrm>
            <a:off x="152400" y="4333850"/>
            <a:ext cx="11201400" cy="2159025"/>
          </a:xfrm>
        </p:spPr>
        <p:txBody>
          <a:bodyPr>
            <a:normAutofit fontScale="62500" lnSpcReduction="20000"/>
          </a:bodyPr>
          <a:lstStyle/>
          <a:p>
            <a:r>
              <a:rPr lang="en-US" dirty="0"/>
              <a:t>To view the sample values generated by a CHOP</a:t>
            </a:r>
          </a:p>
          <a:p>
            <a:pPr lvl="1"/>
            <a:r>
              <a:rPr lang="en-US" dirty="0"/>
              <a:t>Add a “CHOP to” DAT to your network</a:t>
            </a:r>
          </a:p>
          <a:p>
            <a:pPr lvl="1"/>
            <a:r>
              <a:rPr lang="en-US" dirty="0"/>
              <a:t>Drag the Noise CHOP onto the new CHOP to DAT</a:t>
            </a:r>
          </a:p>
          <a:p>
            <a:pPr lvl="1"/>
            <a:r>
              <a:rPr lang="en-US" dirty="0"/>
              <a:t>You’ll see a table in the DAT showing all the values generated by the Noise DAT</a:t>
            </a:r>
          </a:p>
          <a:p>
            <a:pPr lvl="1"/>
            <a:r>
              <a:rPr lang="en-US" dirty="0"/>
              <a:t>If you turn the “Include Names” toggle off, then the column headers are not included</a:t>
            </a:r>
          </a:p>
          <a:p>
            <a:r>
              <a:rPr lang="en-US" dirty="0"/>
              <a:t>You can do the same with, for example, a Constant CHOP</a:t>
            </a:r>
          </a:p>
          <a:p>
            <a:r>
              <a:rPr lang="en-US" dirty="0"/>
              <a:t>CHOPs generate and process signals that can represent a wide variety of different things, such as motion, audio or a control signal from an external device (e.g., a Leap Motion or a Kinect)</a:t>
            </a:r>
          </a:p>
        </p:txBody>
      </p:sp>
      <p:pic>
        <p:nvPicPr>
          <p:cNvPr id="4" name="Picture 3">
            <a:extLst>
              <a:ext uri="{FF2B5EF4-FFF2-40B4-BE49-F238E27FC236}">
                <a16:creationId xmlns:a16="http://schemas.microsoft.com/office/drawing/2014/main" id="{767BB548-47E4-8F45-8132-D16C3CB436F7}"/>
              </a:ext>
            </a:extLst>
          </p:cNvPr>
          <p:cNvPicPr>
            <a:picLocks noChangeAspect="1"/>
          </p:cNvPicPr>
          <p:nvPr/>
        </p:nvPicPr>
        <p:blipFill>
          <a:blip r:embed="rId2"/>
          <a:stretch>
            <a:fillRect/>
          </a:stretch>
        </p:blipFill>
        <p:spPr>
          <a:xfrm>
            <a:off x="2463800" y="1589088"/>
            <a:ext cx="7493000" cy="2643162"/>
          </a:xfrm>
          <a:prstGeom prst="rect">
            <a:avLst/>
          </a:prstGeom>
        </p:spPr>
      </p:pic>
    </p:spTree>
    <p:extLst>
      <p:ext uri="{BB962C8B-B14F-4D97-AF65-F5344CB8AC3E}">
        <p14:creationId xmlns:p14="http://schemas.microsoft.com/office/powerpoint/2010/main" val="3474422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A9CB3-735F-C34D-BA6F-FE4DC67F5A9E}"/>
              </a:ext>
            </a:extLst>
          </p:cNvPr>
          <p:cNvSpPr>
            <a:spLocks noGrp="1"/>
          </p:cNvSpPr>
          <p:nvPr>
            <p:ph type="title"/>
          </p:nvPr>
        </p:nvSpPr>
        <p:spPr/>
        <p:txBody>
          <a:bodyPr/>
          <a:lstStyle/>
          <a:p>
            <a:r>
              <a:rPr lang="en-US" dirty="0"/>
              <a:t>Exporting CHOP channels to operator parameters</a:t>
            </a:r>
          </a:p>
        </p:txBody>
      </p:sp>
      <p:sp>
        <p:nvSpPr>
          <p:cNvPr id="3" name="Content Placeholder 2">
            <a:extLst>
              <a:ext uri="{FF2B5EF4-FFF2-40B4-BE49-F238E27FC236}">
                <a16:creationId xmlns:a16="http://schemas.microsoft.com/office/drawing/2014/main" id="{5C20C27B-23CE-F843-84F6-ABB290F997EF}"/>
              </a:ext>
            </a:extLst>
          </p:cNvPr>
          <p:cNvSpPr>
            <a:spLocks noGrp="1"/>
          </p:cNvSpPr>
          <p:nvPr>
            <p:ph idx="1"/>
          </p:nvPr>
        </p:nvSpPr>
        <p:spPr>
          <a:xfrm>
            <a:off x="5741852" y="1219200"/>
            <a:ext cx="5988822" cy="5273675"/>
          </a:xfrm>
        </p:spPr>
        <p:txBody>
          <a:bodyPr>
            <a:normAutofit fontScale="62500" lnSpcReduction="20000"/>
          </a:bodyPr>
          <a:lstStyle/>
          <a:p>
            <a:r>
              <a:rPr lang="en-US" dirty="0"/>
              <a:t>We’ll use the values generated by an LFO CHOP to translate a movie from side to side</a:t>
            </a:r>
          </a:p>
          <a:p>
            <a:r>
              <a:rPr lang="en-US" dirty="0"/>
              <a:t>We’ll need an LFO CHOP, a Math CHOP, a Movie File In TOP and a Transform TOP</a:t>
            </a:r>
          </a:p>
          <a:p>
            <a:r>
              <a:rPr lang="en-US" dirty="0"/>
              <a:t>Select an input file for the Movie File In TOP</a:t>
            </a:r>
          </a:p>
          <a:p>
            <a:r>
              <a:rPr lang="en-US" dirty="0"/>
              <a:t>Connect the Movie File In TOP to the Transform TOP</a:t>
            </a:r>
          </a:p>
          <a:p>
            <a:r>
              <a:rPr lang="en-US" dirty="0"/>
              <a:t>Connect the LFO CHOP to the Math CHOP</a:t>
            </a:r>
          </a:p>
          <a:p>
            <a:r>
              <a:rPr lang="en-US" dirty="0"/>
              <a:t>Make the Math CHOP’s viewer active</a:t>
            </a:r>
          </a:p>
          <a:p>
            <a:r>
              <a:rPr lang="en-US" dirty="0"/>
              <a:t>Select the Transform TOP so you can see its parameters</a:t>
            </a:r>
          </a:p>
          <a:p>
            <a:r>
              <a:rPr lang="en-US" dirty="0"/>
              <a:t>Click on the Math CHOP’s viewer and drag to the Translate parameter of the Transform TOP</a:t>
            </a:r>
          </a:p>
          <a:p>
            <a:r>
              <a:rPr lang="en-US" dirty="0"/>
              <a:t>Select “Export CHOP” from the pop-up menu that appears</a:t>
            </a:r>
          </a:p>
          <a:p>
            <a:r>
              <a:rPr lang="en-US" dirty="0"/>
              <a:t>Adjust the range of the output of the Math TOP by going to its </a:t>
            </a:r>
            <a:r>
              <a:rPr lang="en-US" dirty="0" err="1"/>
              <a:t>Mult</a:t>
            </a:r>
            <a:r>
              <a:rPr lang="en-US" dirty="0"/>
              <a:t>-Add page and adjusting the Multiply slider</a:t>
            </a:r>
          </a:p>
          <a:p>
            <a:r>
              <a:rPr lang="en-US" dirty="0"/>
              <a:t>Adjust the speed of the oscillation by changing the value of the frequency parameter of the LFO</a:t>
            </a:r>
          </a:p>
          <a:p>
            <a:r>
              <a:rPr lang="en-US" dirty="0"/>
              <a:t>You can stop the export by clicking on the Export flag (green dot) at the bottom of the Math CHOP</a:t>
            </a:r>
          </a:p>
          <a:p>
            <a:pPr lvl="1"/>
            <a:endParaRPr lang="en-US" dirty="0"/>
          </a:p>
        </p:txBody>
      </p:sp>
      <p:pic>
        <p:nvPicPr>
          <p:cNvPr id="4" name="Picture 3">
            <a:extLst>
              <a:ext uri="{FF2B5EF4-FFF2-40B4-BE49-F238E27FC236}">
                <a16:creationId xmlns:a16="http://schemas.microsoft.com/office/drawing/2014/main" id="{0E0491BE-2849-5447-B7EB-9B77514E9F7C}"/>
              </a:ext>
            </a:extLst>
          </p:cNvPr>
          <p:cNvPicPr>
            <a:picLocks noChangeAspect="1"/>
          </p:cNvPicPr>
          <p:nvPr/>
        </p:nvPicPr>
        <p:blipFill>
          <a:blip r:embed="rId2"/>
          <a:stretch>
            <a:fillRect/>
          </a:stretch>
        </p:blipFill>
        <p:spPr>
          <a:xfrm>
            <a:off x="461326" y="1825625"/>
            <a:ext cx="5280526" cy="3683000"/>
          </a:xfrm>
          <a:prstGeom prst="rect">
            <a:avLst/>
          </a:prstGeom>
        </p:spPr>
      </p:pic>
    </p:spTree>
    <p:extLst>
      <p:ext uri="{BB962C8B-B14F-4D97-AF65-F5344CB8AC3E}">
        <p14:creationId xmlns:p14="http://schemas.microsoft.com/office/powerpoint/2010/main" val="28918254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BBA80-F52F-4F4E-BF62-FAF88180673A}"/>
              </a:ext>
            </a:extLst>
          </p:cNvPr>
          <p:cNvSpPr>
            <a:spLocks noGrp="1"/>
          </p:cNvSpPr>
          <p:nvPr>
            <p:ph type="title"/>
          </p:nvPr>
        </p:nvSpPr>
        <p:spPr/>
        <p:txBody>
          <a:bodyPr/>
          <a:lstStyle/>
          <a:p>
            <a:r>
              <a:rPr lang="en-US" dirty="0"/>
              <a:t>Using Python expressions in parameters</a:t>
            </a:r>
          </a:p>
        </p:txBody>
      </p:sp>
      <p:sp>
        <p:nvSpPr>
          <p:cNvPr id="3" name="Content Placeholder 2">
            <a:extLst>
              <a:ext uri="{FF2B5EF4-FFF2-40B4-BE49-F238E27FC236}">
                <a16:creationId xmlns:a16="http://schemas.microsoft.com/office/drawing/2014/main" id="{E56F5B02-E75B-BA43-B113-41AC9D5F4BE1}"/>
              </a:ext>
            </a:extLst>
          </p:cNvPr>
          <p:cNvSpPr>
            <a:spLocks noGrp="1"/>
          </p:cNvSpPr>
          <p:nvPr>
            <p:ph idx="1"/>
          </p:nvPr>
        </p:nvSpPr>
        <p:spPr>
          <a:xfrm>
            <a:off x="4223946" y="1473200"/>
            <a:ext cx="7523554" cy="5019675"/>
          </a:xfrm>
        </p:spPr>
        <p:txBody>
          <a:bodyPr>
            <a:normAutofit fontScale="70000" lnSpcReduction="20000"/>
          </a:bodyPr>
          <a:lstStyle/>
          <a:p>
            <a:r>
              <a:rPr lang="en-US" dirty="0"/>
              <a:t>Expressions can be used instead of channels or constant values in parameters and scripts</a:t>
            </a:r>
          </a:p>
          <a:p>
            <a:r>
              <a:rPr lang="en-US" dirty="0"/>
              <a:t>The preferred language is Python</a:t>
            </a:r>
          </a:p>
          <a:p>
            <a:r>
              <a:rPr lang="en-US" dirty="0"/>
              <a:t>If we click on the name of the Translate parameter of the transform1 TOP, we see that the </a:t>
            </a:r>
            <a:r>
              <a:rPr lang="en-US" dirty="0" err="1"/>
              <a:t>tx</a:t>
            </a:r>
            <a:r>
              <a:rPr lang="en-US" dirty="0"/>
              <a:t> variable gets its values from math:chan1 – this is the export from chan1 in the math1 Math CHOP</a:t>
            </a:r>
          </a:p>
          <a:p>
            <a:pPr lvl="1"/>
            <a:r>
              <a:rPr lang="en-US" dirty="0"/>
              <a:t>The fact that this is an export is indicated by the filled green square to the left of the value text box</a:t>
            </a:r>
          </a:p>
          <a:p>
            <a:r>
              <a:rPr lang="en-US" dirty="0"/>
              <a:t>Now let’s put an expression in the ty variable, e.g., 0.2 ** 2, which means the square of 0.2 in Python</a:t>
            </a:r>
          </a:p>
          <a:p>
            <a:pPr lvl="1"/>
            <a:r>
              <a:rPr lang="en-US" dirty="0"/>
              <a:t>You’ll see that the blue box is filled to the left of the value, indicating that this is now a Python expression</a:t>
            </a:r>
          </a:p>
          <a:p>
            <a:r>
              <a:rPr lang="en-US" dirty="0"/>
              <a:t>Change the expression in ty to </a:t>
            </a:r>
            <a:r>
              <a:rPr lang="en-US" dirty="0" err="1"/>
              <a:t>me.par.tx</a:t>
            </a:r>
            <a:r>
              <a:rPr lang="en-US" dirty="0"/>
              <a:t> to have the movie also oscillate up and down at the same rate as it moves from left to right</a:t>
            </a:r>
          </a:p>
          <a:p>
            <a:pPr lvl="1"/>
            <a:r>
              <a:rPr lang="en-US" dirty="0"/>
              <a:t>Access the value of a parameter in the same OP using </a:t>
            </a:r>
            <a:r>
              <a:rPr lang="en-US" dirty="0" err="1"/>
              <a:t>me.par.name</a:t>
            </a:r>
            <a:r>
              <a:rPr lang="en-US" dirty="0"/>
              <a:t> where name is the name of the Python variable associated with the parameter</a:t>
            </a:r>
          </a:p>
          <a:p>
            <a:r>
              <a:rPr lang="en-US" dirty="0"/>
              <a:t>See </a:t>
            </a:r>
            <a:r>
              <a:rPr lang="en-US" dirty="0">
                <a:hlinkClick r:id="rId2"/>
              </a:rPr>
              <a:t>https://derivative.ca/UserGuide/Python_Tips</a:t>
            </a:r>
            <a:r>
              <a:rPr lang="en-US" dirty="0"/>
              <a:t> for some commonly used techniques for using Python expressions in </a:t>
            </a:r>
            <a:r>
              <a:rPr lang="en-US" dirty="0" err="1"/>
              <a:t>TouchDesigner</a:t>
            </a:r>
            <a:endParaRPr lang="en-US" dirty="0"/>
          </a:p>
        </p:txBody>
      </p:sp>
      <p:pic>
        <p:nvPicPr>
          <p:cNvPr id="4" name="Picture 3">
            <a:extLst>
              <a:ext uri="{FF2B5EF4-FFF2-40B4-BE49-F238E27FC236}">
                <a16:creationId xmlns:a16="http://schemas.microsoft.com/office/drawing/2014/main" id="{A7009ECA-20D6-684F-9898-CA60D3C5D9FA}"/>
              </a:ext>
            </a:extLst>
          </p:cNvPr>
          <p:cNvPicPr>
            <a:picLocks noChangeAspect="1"/>
          </p:cNvPicPr>
          <p:nvPr/>
        </p:nvPicPr>
        <p:blipFill>
          <a:blip r:embed="rId3"/>
          <a:stretch>
            <a:fillRect/>
          </a:stretch>
        </p:blipFill>
        <p:spPr>
          <a:xfrm>
            <a:off x="444500" y="1575593"/>
            <a:ext cx="3779446" cy="4917282"/>
          </a:xfrm>
          <a:prstGeom prst="rect">
            <a:avLst/>
          </a:prstGeom>
        </p:spPr>
      </p:pic>
    </p:spTree>
    <p:extLst>
      <p:ext uri="{BB962C8B-B14F-4D97-AF65-F5344CB8AC3E}">
        <p14:creationId xmlns:p14="http://schemas.microsoft.com/office/powerpoint/2010/main" val="1139463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C05AA-2A4D-0347-8B1E-F88CFB3A6D9B}"/>
              </a:ext>
            </a:extLst>
          </p:cNvPr>
          <p:cNvSpPr>
            <a:spLocks noGrp="1"/>
          </p:cNvSpPr>
          <p:nvPr>
            <p:ph type="title"/>
          </p:nvPr>
        </p:nvSpPr>
        <p:spPr>
          <a:xfrm>
            <a:off x="838199" y="239576"/>
            <a:ext cx="10515600" cy="873607"/>
          </a:xfrm>
        </p:spPr>
        <p:txBody>
          <a:bodyPr/>
          <a:lstStyle/>
          <a:p>
            <a:r>
              <a:rPr lang="en-US" dirty="0"/>
              <a:t>Components with inputs and outputs</a:t>
            </a:r>
          </a:p>
        </p:txBody>
      </p:sp>
      <p:sp>
        <p:nvSpPr>
          <p:cNvPr id="3" name="Content Placeholder 2">
            <a:extLst>
              <a:ext uri="{FF2B5EF4-FFF2-40B4-BE49-F238E27FC236}">
                <a16:creationId xmlns:a16="http://schemas.microsoft.com/office/drawing/2014/main" id="{8826CEB0-19BE-7442-98F6-AC5C3077B7FD}"/>
              </a:ext>
            </a:extLst>
          </p:cNvPr>
          <p:cNvSpPr>
            <a:spLocks noGrp="1"/>
          </p:cNvSpPr>
          <p:nvPr>
            <p:ph idx="1"/>
          </p:nvPr>
        </p:nvSpPr>
        <p:spPr>
          <a:xfrm>
            <a:off x="5102086" y="1113184"/>
            <a:ext cx="6251713" cy="5473146"/>
          </a:xfrm>
        </p:spPr>
        <p:txBody>
          <a:bodyPr>
            <a:normAutofit fontScale="70000" lnSpcReduction="20000"/>
          </a:bodyPr>
          <a:lstStyle/>
          <a:p>
            <a:r>
              <a:rPr lang="en-US" dirty="0"/>
              <a:t>Each component operator contains an entire network of nodes</a:t>
            </a:r>
          </a:p>
          <a:p>
            <a:r>
              <a:rPr lang="en-US" dirty="0"/>
              <a:t>A component can take an input and generate an output</a:t>
            </a:r>
          </a:p>
          <a:p>
            <a:r>
              <a:rPr lang="en-US" dirty="0"/>
              <a:t>Let’s create a custom Component that takes a CHOP input and generates a TOP output</a:t>
            </a:r>
          </a:p>
          <a:p>
            <a:pPr lvl="1"/>
            <a:r>
              <a:rPr lang="en-US" dirty="0"/>
              <a:t>First we create a Container COMP</a:t>
            </a:r>
          </a:p>
          <a:p>
            <a:pPr lvl="1"/>
            <a:r>
              <a:rPr lang="en-US" dirty="0"/>
              <a:t>Inside the Container CHOP we place a Ramp TOP</a:t>
            </a:r>
          </a:p>
          <a:p>
            <a:pPr lvl="1"/>
            <a:r>
              <a:rPr lang="en-US" dirty="0"/>
              <a:t>Connect the output of the Ramp TOP to the input of a new Out TOP</a:t>
            </a:r>
          </a:p>
          <a:p>
            <a:pPr lvl="1"/>
            <a:r>
              <a:rPr lang="en-US" dirty="0"/>
              <a:t>Place an In CHOP inside the Container COMP</a:t>
            </a:r>
          </a:p>
          <a:p>
            <a:pPr lvl="1"/>
            <a:r>
              <a:rPr lang="en-US" dirty="0"/>
              <a:t>Go back outside the Container COMP</a:t>
            </a:r>
          </a:p>
          <a:p>
            <a:pPr lvl="1"/>
            <a:r>
              <a:rPr lang="en-US" dirty="0"/>
              <a:t>Create a Beat CHOP and connect its output to the input of the Container COMP</a:t>
            </a:r>
          </a:p>
          <a:p>
            <a:pPr lvl="1"/>
            <a:r>
              <a:rPr lang="en-US" dirty="0"/>
              <a:t>Go back inside the Container COMP – see that the In CHOP is now receiving input from the Beat CHOP outside the container</a:t>
            </a:r>
          </a:p>
          <a:p>
            <a:pPr lvl="1"/>
            <a:r>
              <a:rPr lang="en-US" dirty="0"/>
              <a:t>Export the In CHOP channel to the Phase parameter of the Ramp TOP</a:t>
            </a:r>
          </a:p>
          <a:p>
            <a:pPr lvl="1"/>
            <a:r>
              <a:rPr lang="en-US" dirty="0"/>
              <a:t>Go back outside the Container COMP</a:t>
            </a:r>
          </a:p>
          <a:p>
            <a:pPr lvl="1"/>
            <a:r>
              <a:rPr lang="en-US" dirty="0"/>
              <a:t>On the Container’s Look page, set the Background TOP parameter to be the name of the Out TOP that it contains – indicate this with its path, ./out1</a:t>
            </a:r>
          </a:p>
        </p:txBody>
      </p:sp>
      <p:pic>
        <p:nvPicPr>
          <p:cNvPr id="4" name="Picture 3">
            <a:extLst>
              <a:ext uri="{FF2B5EF4-FFF2-40B4-BE49-F238E27FC236}">
                <a16:creationId xmlns:a16="http://schemas.microsoft.com/office/drawing/2014/main" id="{F752FA38-2211-0B43-ABBD-2B8C4E99B982}"/>
              </a:ext>
            </a:extLst>
          </p:cNvPr>
          <p:cNvPicPr>
            <a:picLocks noChangeAspect="1"/>
          </p:cNvPicPr>
          <p:nvPr/>
        </p:nvPicPr>
        <p:blipFill>
          <a:blip r:embed="rId2"/>
          <a:stretch>
            <a:fillRect/>
          </a:stretch>
        </p:blipFill>
        <p:spPr>
          <a:xfrm>
            <a:off x="397566" y="2460901"/>
            <a:ext cx="4840662" cy="2508664"/>
          </a:xfrm>
          <a:prstGeom prst="rect">
            <a:avLst/>
          </a:prstGeom>
        </p:spPr>
      </p:pic>
    </p:spTree>
    <p:extLst>
      <p:ext uri="{BB962C8B-B14F-4D97-AF65-F5344CB8AC3E}">
        <p14:creationId xmlns:p14="http://schemas.microsoft.com/office/powerpoint/2010/main" val="146012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78BFC-1ECB-6746-86CF-75FDCEE6D69D}"/>
              </a:ext>
            </a:extLst>
          </p:cNvPr>
          <p:cNvSpPr>
            <a:spLocks noGrp="1"/>
          </p:cNvSpPr>
          <p:nvPr>
            <p:ph type="title"/>
          </p:nvPr>
        </p:nvSpPr>
        <p:spPr/>
        <p:txBody>
          <a:bodyPr/>
          <a:lstStyle/>
          <a:p>
            <a:r>
              <a:rPr lang="en-US" dirty="0"/>
              <a:t>Node paths</a:t>
            </a:r>
          </a:p>
        </p:txBody>
      </p:sp>
      <p:sp>
        <p:nvSpPr>
          <p:cNvPr id="3" name="Content Placeholder 2">
            <a:extLst>
              <a:ext uri="{FF2B5EF4-FFF2-40B4-BE49-F238E27FC236}">
                <a16:creationId xmlns:a16="http://schemas.microsoft.com/office/drawing/2014/main" id="{1368F115-3366-3142-B739-B6D0F747AD5E}"/>
              </a:ext>
            </a:extLst>
          </p:cNvPr>
          <p:cNvSpPr>
            <a:spLocks noGrp="1"/>
          </p:cNvSpPr>
          <p:nvPr>
            <p:ph idx="1"/>
          </p:nvPr>
        </p:nvSpPr>
        <p:spPr/>
        <p:txBody>
          <a:bodyPr>
            <a:normAutofit fontScale="85000" lnSpcReduction="20000"/>
          </a:bodyPr>
          <a:lstStyle/>
          <a:p>
            <a:r>
              <a:rPr lang="en-US" dirty="0"/>
              <a:t>Node paths work just like paths in file systems, except that operators correspond to files and components correspond to folders</a:t>
            </a:r>
          </a:p>
          <a:p>
            <a:r>
              <a:rPr lang="en-US" dirty="0"/>
              <a:t>The address bar shows the path to the network being shown in the network editor</a:t>
            </a:r>
          </a:p>
          <a:p>
            <a:r>
              <a:rPr lang="en-US" dirty="0"/>
              <a:t>Click on the home button to take you to the root component (‘/’)</a:t>
            </a:r>
          </a:p>
          <a:p>
            <a:r>
              <a:rPr lang="en-US" dirty="0"/>
              <a:t>So:</a:t>
            </a:r>
          </a:p>
          <a:p>
            <a:pPr lvl="1"/>
            <a:r>
              <a:rPr lang="en-US" dirty="0"/>
              <a:t>/ is the root component – an absolute path begins with the forward slash</a:t>
            </a:r>
          </a:p>
          <a:p>
            <a:pPr lvl="1"/>
            <a:r>
              <a:rPr lang="en-US" dirty="0"/>
              <a:t>A path that does not begin with a forward slash is a relative path – it tells you how to get to the selected node or network from your current position</a:t>
            </a:r>
          </a:p>
          <a:p>
            <a:pPr lvl="1"/>
            <a:r>
              <a:rPr lang="en-US" dirty="0"/>
              <a:t>./ is the current component, so ./out1 means the node called out1 in the current component</a:t>
            </a:r>
          </a:p>
          <a:p>
            <a:pPr lvl="1"/>
            <a:r>
              <a:rPr lang="en-US" dirty="0"/>
              <a:t>../ refers to the parent component, so ../chopto1 means the node called chopto1 in the parent network – i.e., you need to go ‘up’ one network and there you will fine chopto1</a:t>
            </a:r>
          </a:p>
          <a:p>
            <a:pPr lvl="1"/>
            <a:r>
              <a:rPr lang="en-US" dirty="0"/>
              <a:t>Just giving a node name, e.g., transform1, identifies the node with that name in the same network  as the node where the path is being written</a:t>
            </a:r>
          </a:p>
          <a:p>
            <a:pPr lvl="1"/>
            <a:endParaRPr lang="en-US" dirty="0"/>
          </a:p>
        </p:txBody>
      </p:sp>
    </p:spTree>
    <p:extLst>
      <p:ext uri="{BB962C8B-B14F-4D97-AF65-F5344CB8AC3E}">
        <p14:creationId xmlns:p14="http://schemas.microsoft.com/office/powerpoint/2010/main" val="3139786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E311-A85B-A949-8D73-4B449EB2B263}"/>
              </a:ext>
            </a:extLst>
          </p:cNvPr>
          <p:cNvSpPr>
            <a:spLocks noGrp="1"/>
          </p:cNvSpPr>
          <p:nvPr>
            <p:ph type="title"/>
          </p:nvPr>
        </p:nvSpPr>
        <p:spPr>
          <a:xfrm>
            <a:off x="838200" y="206376"/>
            <a:ext cx="10515600" cy="677863"/>
          </a:xfrm>
        </p:spPr>
        <p:txBody>
          <a:bodyPr>
            <a:normAutofit fontScale="90000"/>
          </a:bodyPr>
          <a:lstStyle/>
          <a:p>
            <a:r>
              <a:rPr lang="en-US" dirty="0"/>
              <a:t>Some practice with node paths</a:t>
            </a:r>
          </a:p>
        </p:txBody>
      </p:sp>
      <p:sp>
        <p:nvSpPr>
          <p:cNvPr id="3" name="Content Placeholder 2">
            <a:extLst>
              <a:ext uri="{FF2B5EF4-FFF2-40B4-BE49-F238E27FC236}">
                <a16:creationId xmlns:a16="http://schemas.microsoft.com/office/drawing/2014/main" id="{39FF003F-1661-BC40-A199-13B9E1700C16}"/>
              </a:ext>
            </a:extLst>
          </p:cNvPr>
          <p:cNvSpPr>
            <a:spLocks noGrp="1"/>
          </p:cNvSpPr>
          <p:nvPr>
            <p:ph idx="1"/>
          </p:nvPr>
        </p:nvSpPr>
        <p:spPr>
          <a:xfrm>
            <a:off x="5792579" y="884238"/>
            <a:ext cx="5993407" cy="5767385"/>
          </a:xfrm>
        </p:spPr>
        <p:txBody>
          <a:bodyPr>
            <a:normAutofit fontScale="85000" lnSpcReduction="20000"/>
          </a:bodyPr>
          <a:lstStyle/>
          <a:p>
            <a:r>
              <a:rPr lang="en-US" dirty="0"/>
              <a:t>select1 CHOP refers to another CHOP – if you write /project1/pattern1 in the CHOP parameter, this is the absolute path to the pattern1 node</a:t>
            </a:r>
          </a:p>
          <a:p>
            <a:r>
              <a:rPr lang="en-US" dirty="0"/>
              <a:t>select2 TOP refers to a TOP – set its TOP parameter to transform1 to refer to the transform1 node using a relative path</a:t>
            </a:r>
          </a:p>
          <a:p>
            <a:r>
              <a:rPr lang="en-US" dirty="0"/>
              <a:t>info1 CHOP gives information about an operator – set its operator path to container1/out1 to get it to show info about the out1 TOP inside the container1 COMP, which is in the same network as the info1 CHOP</a:t>
            </a:r>
          </a:p>
          <a:p>
            <a:r>
              <a:rPr lang="en-US" dirty="0"/>
              <a:t>container1 has its Background set to ./out1, which refers to the out1 TOP inside it</a:t>
            </a:r>
          </a:p>
          <a:p>
            <a:r>
              <a:rPr lang="en-US" dirty="0"/>
              <a:t>select1 DAT inside container1 has its DAT parameter set to ../chopto1 which is a relative path referring to the chopto1 CHOP in the network containing container1</a:t>
            </a:r>
          </a:p>
        </p:txBody>
      </p:sp>
      <p:pic>
        <p:nvPicPr>
          <p:cNvPr id="4" name="Picture 3">
            <a:extLst>
              <a:ext uri="{FF2B5EF4-FFF2-40B4-BE49-F238E27FC236}">
                <a16:creationId xmlns:a16="http://schemas.microsoft.com/office/drawing/2014/main" id="{BC584602-33EA-3647-83B9-9CC01A563C39}"/>
              </a:ext>
            </a:extLst>
          </p:cNvPr>
          <p:cNvPicPr>
            <a:picLocks noChangeAspect="1"/>
          </p:cNvPicPr>
          <p:nvPr/>
        </p:nvPicPr>
        <p:blipFill>
          <a:blip r:embed="rId2"/>
          <a:stretch>
            <a:fillRect/>
          </a:stretch>
        </p:blipFill>
        <p:spPr>
          <a:xfrm>
            <a:off x="406013" y="884239"/>
            <a:ext cx="4637475" cy="2839758"/>
          </a:xfrm>
          <a:prstGeom prst="rect">
            <a:avLst/>
          </a:prstGeom>
        </p:spPr>
      </p:pic>
      <p:pic>
        <p:nvPicPr>
          <p:cNvPr id="5" name="Picture 4">
            <a:extLst>
              <a:ext uri="{FF2B5EF4-FFF2-40B4-BE49-F238E27FC236}">
                <a16:creationId xmlns:a16="http://schemas.microsoft.com/office/drawing/2014/main" id="{B6AB9989-B3BB-0242-A986-F0BAF225B4CF}"/>
              </a:ext>
            </a:extLst>
          </p:cNvPr>
          <p:cNvPicPr>
            <a:picLocks noChangeAspect="1"/>
          </p:cNvPicPr>
          <p:nvPr/>
        </p:nvPicPr>
        <p:blipFill>
          <a:blip r:embed="rId3"/>
          <a:stretch>
            <a:fillRect/>
          </a:stretch>
        </p:blipFill>
        <p:spPr>
          <a:xfrm>
            <a:off x="406013" y="3600449"/>
            <a:ext cx="5386567" cy="3051175"/>
          </a:xfrm>
          <a:prstGeom prst="rect">
            <a:avLst/>
          </a:prstGeom>
        </p:spPr>
      </p:pic>
    </p:spTree>
    <p:extLst>
      <p:ext uri="{BB962C8B-B14F-4D97-AF65-F5344CB8AC3E}">
        <p14:creationId xmlns:p14="http://schemas.microsoft.com/office/powerpoint/2010/main" val="2807607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4F84-1D6D-2544-8FDD-EC953C225D3B}"/>
              </a:ext>
            </a:extLst>
          </p:cNvPr>
          <p:cNvSpPr>
            <a:spLocks noGrp="1"/>
          </p:cNvSpPr>
          <p:nvPr>
            <p:ph type="title"/>
          </p:nvPr>
        </p:nvSpPr>
        <p:spPr/>
        <p:txBody>
          <a:bodyPr/>
          <a:lstStyle/>
          <a:p>
            <a:r>
              <a:rPr lang="en-US" dirty="0"/>
              <a:t>Rendering a 3D scene</a:t>
            </a:r>
          </a:p>
        </p:txBody>
      </p:sp>
      <p:sp>
        <p:nvSpPr>
          <p:cNvPr id="3" name="Content Placeholder 2">
            <a:extLst>
              <a:ext uri="{FF2B5EF4-FFF2-40B4-BE49-F238E27FC236}">
                <a16:creationId xmlns:a16="http://schemas.microsoft.com/office/drawing/2014/main" id="{492A6E73-0722-9E43-9955-971232C77DBF}"/>
              </a:ext>
            </a:extLst>
          </p:cNvPr>
          <p:cNvSpPr>
            <a:spLocks noGrp="1"/>
          </p:cNvSpPr>
          <p:nvPr>
            <p:ph idx="1"/>
          </p:nvPr>
        </p:nvSpPr>
        <p:spPr>
          <a:xfrm>
            <a:off x="6405562" y="365125"/>
            <a:ext cx="5310187" cy="6127750"/>
          </a:xfrm>
        </p:spPr>
        <p:txBody>
          <a:bodyPr>
            <a:normAutofit lnSpcReduction="10000"/>
          </a:bodyPr>
          <a:lstStyle/>
          <a:p>
            <a:r>
              <a:rPr lang="en-US" dirty="0"/>
              <a:t>You render a 3D scene by using a Render TOP that takes input from Geometry, Light and Camera components</a:t>
            </a:r>
          </a:p>
          <a:p>
            <a:r>
              <a:rPr lang="en-US" dirty="0"/>
              <a:t>By default, Render TOP has following values for Camera, Geometry and Lights:</a:t>
            </a:r>
          </a:p>
          <a:p>
            <a:pPr lvl="1"/>
            <a:r>
              <a:rPr lang="en-US" dirty="0"/>
              <a:t>Camera: cam1</a:t>
            </a:r>
          </a:p>
          <a:p>
            <a:pPr lvl="1"/>
            <a:r>
              <a:rPr lang="en-US" dirty="0"/>
              <a:t>Geometry: * (all in current network)</a:t>
            </a:r>
          </a:p>
          <a:p>
            <a:pPr lvl="1"/>
            <a:r>
              <a:rPr lang="en-US" dirty="0"/>
              <a:t>Lights: * (all in current network)</a:t>
            </a:r>
          </a:p>
          <a:p>
            <a:r>
              <a:rPr lang="en-US" dirty="0"/>
              <a:t>When you add Camera, Lights and Geometry components, Render TOP automatically establishes connections with them </a:t>
            </a:r>
          </a:p>
        </p:txBody>
      </p:sp>
      <p:pic>
        <p:nvPicPr>
          <p:cNvPr id="4" name="Picture 3">
            <a:extLst>
              <a:ext uri="{FF2B5EF4-FFF2-40B4-BE49-F238E27FC236}">
                <a16:creationId xmlns:a16="http://schemas.microsoft.com/office/drawing/2014/main" id="{15D4AD2D-FCD5-9544-B01C-105B4A81AB2A}"/>
              </a:ext>
            </a:extLst>
          </p:cNvPr>
          <p:cNvPicPr>
            <a:picLocks noChangeAspect="1"/>
          </p:cNvPicPr>
          <p:nvPr/>
        </p:nvPicPr>
        <p:blipFill>
          <a:blip r:embed="rId2"/>
          <a:stretch>
            <a:fillRect/>
          </a:stretch>
        </p:blipFill>
        <p:spPr>
          <a:xfrm>
            <a:off x="309563" y="2486024"/>
            <a:ext cx="6096000" cy="2647267"/>
          </a:xfrm>
          <a:prstGeom prst="rect">
            <a:avLst/>
          </a:prstGeom>
        </p:spPr>
      </p:pic>
    </p:spTree>
    <p:extLst>
      <p:ext uri="{BB962C8B-B14F-4D97-AF65-F5344CB8AC3E}">
        <p14:creationId xmlns:p14="http://schemas.microsoft.com/office/powerpoint/2010/main" val="9847334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489C6-B246-9C4C-9012-2E710557FF4F}"/>
              </a:ext>
            </a:extLst>
          </p:cNvPr>
          <p:cNvSpPr>
            <a:spLocks noGrp="1"/>
          </p:cNvSpPr>
          <p:nvPr>
            <p:ph type="title"/>
          </p:nvPr>
        </p:nvSpPr>
        <p:spPr/>
        <p:txBody>
          <a:bodyPr/>
          <a:lstStyle/>
          <a:p>
            <a:r>
              <a:rPr lang="en-US" dirty="0"/>
              <a:t>Rendering a 3D scene</a:t>
            </a:r>
          </a:p>
        </p:txBody>
      </p:sp>
      <p:sp>
        <p:nvSpPr>
          <p:cNvPr id="3" name="Content Placeholder 2">
            <a:extLst>
              <a:ext uri="{FF2B5EF4-FFF2-40B4-BE49-F238E27FC236}">
                <a16:creationId xmlns:a16="http://schemas.microsoft.com/office/drawing/2014/main" id="{C21D327F-CD07-F547-A2EF-C7285F5BAC83}"/>
              </a:ext>
            </a:extLst>
          </p:cNvPr>
          <p:cNvSpPr>
            <a:spLocks noGrp="1"/>
          </p:cNvSpPr>
          <p:nvPr>
            <p:ph idx="1"/>
          </p:nvPr>
        </p:nvSpPr>
        <p:spPr>
          <a:xfrm>
            <a:off x="6272212" y="1825625"/>
            <a:ext cx="5081587" cy="4351338"/>
          </a:xfrm>
        </p:spPr>
        <p:txBody>
          <a:bodyPr>
            <a:normAutofit fontScale="92500" lnSpcReduction="20000"/>
          </a:bodyPr>
          <a:lstStyle/>
          <a:p>
            <a:r>
              <a:rPr lang="en-US" dirty="0"/>
              <a:t>You can change parameter values of the Geometry component to transform it by translation, rotation, scaling etc.</a:t>
            </a:r>
          </a:p>
          <a:p>
            <a:pPr lvl="1"/>
            <a:r>
              <a:rPr lang="en-US" dirty="0"/>
              <a:t>Note that tumbling the geometry in an active viewer does not change the rendering</a:t>
            </a:r>
          </a:p>
          <a:p>
            <a:r>
              <a:rPr lang="en-US" dirty="0"/>
              <a:t>Experiment with using </a:t>
            </a:r>
            <a:r>
              <a:rPr lang="en-US" dirty="0" err="1"/>
              <a:t>absTime.frame</a:t>
            </a:r>
            <a:r>
              <a:rPr lang="en-US" dirty="0"/>
              <a:t> to continuously change angle of rotation</a:t>
            </a:r>
          </a:p>
          <a:p>
            <a:r>
              <a:rPr lang="en-US" dirty="0"/>
              <a:t>You can also carry out geometric transformations on Lights and Cameras.</a:t>
            </a:r>
          </a:p>
        </p:txBody>
      </p:sp>
      <p:pic>
        <p:nvPicPr>
          <p:cNvPr id="4" name="Picture 3">
            <a:extLst>
              <a:ext uri="{FF2B5EF4-FFF2-40B4-BE49-F238E27FC236}">
                <a16:creationId xmlns:a16="http://schemas.microsoft.com/office/drawing/2014/main" id="{162FA46E-DA23-E44D-82C1-DDE6BEF0B202}"/>
              </a:ext>
            </a:extLst>
          </p:cNvPr>
          <p:cNvPicPr>
            <a:picLocks noChangeAspect="1"/>
          </p:cNvPicPr>
          <p:nvPr/>
        </p:nvPicPr>
        <p:blipFill>
          <a:blip r:embed="rId2"/>
          <a:stretch>
            <a:fillRect/>
          </a:stretch>
        </p:blipFill>
        <p:spPr>
          <a:xfrm>
            <a:off x="680824" y="2043113"/>
            <a:ext cx="4895092" cy="3586162"/>
          </a:xfrm>
          <a:prstGeom prst="rect">
            <a:avLst/>
          </a:prstGeom>
        </p:spPr>
      </p:pic>
    </p:spTree>
    <p:extLst>
      <p:ext uri="{BB962C8B-B14F-4D97-AF65-F5344CB8AC3E}">
        <p14:creationId xmlns:p14="http://schemas.microsoft.com/office/powerpoint/2010/main" val="3757602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719F8-F9FB-6D4F-BF5B-652669FF5D74}"/>
              </a:ext>
            </a:extLst>
          </p:cNvPr>
          <p:cNvSpPr>
            <a:spLocks noGrp="1"/>
          </p:cNvSpPr>
          <p:nvPr>
            <p:ph type="title"/>
          </p:nvPr>
        </p:nvSpPr>
        <p:spPr>
          <a:xfrm>
            <a:off x="838200" y="365125"/>
            <a:ext cx="10515600" cy="608011"/>
          </a:xfrm>
        </p:spPr>
        <p:txBody>
          <a:bodyPr>
            <a:normAutofit fontScale="90000"/>
          </a:bodyPr>
          <a:lstStyle/>
          <a:p>
            <a:r>
              <a:rPr lang="en-US" dirty="0"/>
              <a:t>The Timeline</a:t>
            </a:r>
          </a:p>
        </p:txBody>
      </p:sp>
      <p:sp>
        <p:nvSpPr>
          <p:cNvPr id="3" name="Content Placeholder 2">
            <a:extLst>
              <a:ext uri="{FF2B5EF4-FFF2-40B4-BE49-F238E27FC236}">
                <a16:creationId xmlns:a16="http://schemas.microsoft.com/office/drawing/2014/main" id="{C8146BF2-F055-C441-9EC2-48035AA8FE98}"/>
              </a:ext>
            </a:extLst>
          </p:cNvPr>
          <p:cNvSpPr>
            <a:spLocks noGrp="1"/>
          </p:cNvSpPr>
          <p:nvPr>
            <p:ph idx="1"/>
          </p:nvPr>
        </p:nvSpPr>
        <p:spPr>
          <a:xfrm>
            <a:off x="5614988" y="657225"/>
            <a:ext cx="5738811" cy="5519738"/>
          </a:xfrm>
        </p:spPr>
        <p:txBody>
          <a:bodyPr>
            <a:normAutofit fontScale="62500" lnSpcReduction="20000"/>
          </a:bodyPr>
          <a:lstStyle/>
          <a:p>
            <a:r>
              <a:rPr lang="en-US" dirty="0"/>
              <a:t>FPS in bottom left corner of Timeline is number of frames TD tries to advance per second</a:t>
            </a:r>
          </a:p>
          <a:p>
            <a:r>
              <a:rPr lang="en-US" dirty="0"/>
              <a:t>Actual FPS is given at the top of the screen and may be less because of time taken to carry out processing</a:t>
            </a:r>
          </a:p>
          <a:p>
            <a:r>
              <a:rPr lang="en-US" dirty="0"/>
              <a:t>The Timeline lets you play (&gt;), reverse play (&lt;), pause (||) and step forward (+) or backward (- )</a:t>
            </a:r>
          </a:p>
          <a:p>
            <a:pPr lvl="1"/>
            <a:r>
              <a:rPr lang="en-US" dirty="0"/>
              <a:t>Spacebar toggles play and pause</a:t>
            </a:r>
          </a:p>
          <a:p>
            <a:r>
              <a:rPr lang="en-US" dirty="0"/>
              <a:t>Timeline loops back when it reaches the end, but TD is mainly event-driven with a free-running clock, so what you build does not need to be bound to the time-line</a:t>
            </a:r>
          </a:p>
          <a:p>
            <a:pPr lvl="1"/>
            <a:r>
              <a:rPr lang="en-US" dirty="0"/>
              <a:t>e.g., a constant CHOP, set to 1, connected to a Speed CHOP increases continuously, Speed CHOP restarts when you press its Reset parameter</a:t>
            </a:r>
          </a:p>
          <a:p>
            <a:r>
              <a:rPr lang="en-US" dirty="0"/>
              <a:t>Place a Movie File In TOP and have it load the </a:t>
            </a:r>
            <a:r>
              <a:rPr lang="en-US" dirty="0" err="1"/>
              <a:t>count.mov</a:t>
            </a:r>
            <a:r>
              <a:rPr lang="en-US" dirty="0"/>
              <a:t> movie</a:t>
            </a:r>
          </a:p>
          <a:p>
            <a:r>
              <a:rPr lang="en-US" dirty="0"/>
              <a:t>By default, play mode is Sequential, which means movie is not tied to the Timeline</a:t>
            </a:r>
          </a:p>
          <a:p>
            <a:r>
              <a:rPr lang="en-US" dirty="0"/>
              <a:t>If you change play mode to “Locked to Timeline”, you’ll see that it restarts when the Timeline restarts	</a:t>
            </a:r>
          </a:p>
          <a:p>
            <a:pPr lvl="1"/>
            <a:endParaRPr lang="en-US" dirty="0"/>
          </a:p>
        </p:txBody>
      </p:sp>
      <p:pic>
        <p:nvPicPr>
          <p:cNvPr id="4" name="Picture 3">
            <a:extLst>
              <a:ext uri="{FF2B5EF4-FFF2-40B4-BE49-F238E27FC236}">
                <a16:creationId xmlns:a16="http://schemas.microsoft.com/office/drawing/2014/main" id="{85C85E22-F539-E442-A1CA-32F42E479D17}"/>
              </a:ext>
            </a:extLst>
          </p:cNvPr>
          <p:cNvPicPr>
            <a:picLocks noChangeAspect="1"/>
          </p:cNvPicPr>
          <p:nvPr/>
        </p:nvPicPr>
        <p:blipFill>
          <a:blip r:embed="rId2"/>
          <a:stretch>
            <a:fillRect/>
          </a:stretch>
        </p:blipFill>
        <p:spPr>
          <a:xfrm>
            <a:off x="1200222" y="973136"/>
            <a:ext cx="4071795" cy="5519739"/>
          </a:xfrm>
          <a:prstGeom prst="rect">
            <a:avLst/>
          </a:prstGeom>
        </p:spPr>
      </p:pic>
    </p:spTree>
    <p:extLst>
      <p:ext uri="{BB962C8B-B14F-4D97-AF65-F5344CB8AC3E}">
        <p14:creationId xmlns:p14="http://schemas.microsoft.com/office/powerpoint/2010/main" val="3096878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B53508A4-3670-BA42-98B2-5365612DE48F}"/>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382333" y="2644346"/>
            <a:ext cx="4387373" cy="246789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B838B5B-7087-C94C-A853-3BBDD5B85036}"/>
              </a:ext>
            </a:extLst>
          </p:cNvPr>
          <p:cNvSpPr>
            <a:spLocks noGrp="1"/>
          </p:cNvSpPr>
          <p:nvPr>
            <p:ph type="title"/>
          </p:nvPr>
        </p:nvSpPr>
        <p:spPr>
          <a:xfrm>
            <a:off x="838200" y="508557"/>
            <a:ext cx="10515600" cy="1325563"/>
          </a:xfrm>
          <a:noFill/>
        </p:spPr>
        <p:txBody>
          <a:bodyPr/>
          <a:lstStyle/>
          <a:p>
            <a:r>
              <a:rPr lang="en-US" dirty="0"/>
              <a:t>What is </a:t>
            </a:r>
            <a:r>
              <a:rPr lang="en-US" dirty="0" err="1"/>
              <a:t>TouchDesigner</a:t>
            </a:r>
            <a:r>
              <a:rPr lang="en-US" dirty="0"/>
              <a:t> and what can it do?</a:t>
            </a:r>
          </a:p>
        </p:txBody>
      </p:sp>
      <p:sp>
        <p:nvSpPr>
          <p:cNvPr id="3" name="Content Placeholder 2">
            <a:extLst>
              <a:ext uri="{FF2B5EF4-FFF2-40B4-BE49-F238E27FC236}">
                <a16:creationId xmlns:a16="http://schemas.microsoft.com/office/drawing/2014/main" id="{C1ABA834-52BA-E34A-B116-FABAFF70451F}"/>
              </a:ext>
            </a:extLst>
          </p:cNvPr>
          <p:cNvSpPr>
            <a:spLocks noGrp="1"/>
          </p:cNvSpPr>
          <p:nvPr>
            <p:ph idx="1"/>
          </p:nvPr>
        </p:nvSpPr>
        <p:spPr>
          <a:xfrm>
            <a:off x="5004486" y="1825625"/>
            <a:ext cx="6349314" cy="4351338"/>
          </a:xfrm>
        </p:spPr>
        <p:txBody>
          <a:bodyPr>
            <a:normAutofit fontScale="70000" lnSpcReduction="20000"/>
          </a:bodyPr>
          <a:lstStyle/>
          <a:p>
            <a:r>
              <a:rPr lang="en-US" dirty="0"/>
              <a:t>A visual programming environment for creating real-time interactive multimedia content</a:t>
            </a:r>
          </a:p>
          <a:p>
            <a:r>
              <a:rPr lang="en-US" dirty="0"/>
              <a:t>Can be used for</a:t>
            </a:r>
          </a:p>
          <a:p>
            <a:pPr lvl="1"/>
            <a:r>
              <a:rPr lang="en-US" dirty="0"/>
              <a:t>2D image and movie generation and filtering</a:t>
            </a:r>
          </a:p>
          <a:p>
            <a:pPr lvl="1"/>
            <a:r>
              <a:rPr lang="en-US" dirty="0"/>
              <a:t>Motion tracking, audio, animation and control signal processing</a:t>
            </a:r>
          </a:p>
          <a:p>
            <a:pPr lvl="1"/>
            <a:r>
              <a:rPr lang="en-US" dirty="0"/>
              <a:t>Realtime 3D surface processing and generation</a:t>
            </a:r>
          </a:p>
          <a:p>
            <a:pPr lvl="1"/>
            <a:r>
              <a:rPr lang="en-US" dirty="0"/>
              <a:t>Projection mapping</a:t>
            </a:r>
          </a:p>
          <a:p>
            <a:pPr lvl="1"/>
            <a:r>
              <a:rPr lang="en-US" dirty="0"/>
              <a:t>Application building (including building user interfaces)</a:t>
            </a:r>
          </a:p>
          <a:p>
            <a:pPr lvl="1"/>
            <a:r>
              <a:rPr lang="en-US" dirty="0"/>
              <a:t>High-performance media systems</a:t>
            </a:r>
          </a:p>
          <a:p>
            <a:pPr lvl="1"/>
            <a:r>
              <a:rPr lang="en-US" dirty="0"/>
              <a:t>Lighting and live shows</a:t>
            </a:r>
          </a:p>
          <a:p>
            <a:pPr lvl="1"/>
            <a:r>
              <a:rPr lang="en-US" dirty="0"/>
              <a:t>Creating virtual and augmented reality environments</a:t>
            </a:r>
          </a:p>
          <a:p>
            <a:pPr lvl="1"/>
            <a:r>
              <a:rPr lang="en-US" dirty="0"/>
              <a:t>Networking (with OSC)</a:t>
            </a:r>
          </a:p>
          <a:p>
            <a:pPr lvl="1"/>
            <a:r>
              <a:rPr lang="en-US" dirty="0"/>
              <a:t>… and much more</a:t>
            </a:r>
          </a:p>
          <a:p>
            <a:r>
              <a:rPr lang="en-US" dirty="0"/>
              <a:t>For examples of projects built using </a:t>
            </a:r>
            <a:r>
              <a:rPr lang="en-US" dirty="0" err="1"/>
              <a:t>TouchDesigner</a:t>
            </a:r>
            <a:r>
              <a:rPr lang="en-US" dirty="0"/>
              <a:t>, see, for example</a:t>
            </a:r>
          </a:p>
          <a:p>
            <a:pPr lvl="1"/>
            <a:r>
              <a:rPr lang="en-US" dirty="0">
                <a:hlinkClick r:id="rId3"/>
              </a:rPr>
              <a:t>https://derivative.ca/showcase</a:t>
            </a:r>
            <a:endParaRPr lang="en-US" dirty="0"/>
          </a:p>
          <a:p>
            <a:pPr lvl="1"/>
            <a:endParaRPr lang="en-US" dirty="0"/>
          </a:p>
          <a:p>
            <a:pPr lvl="1"/>
            <a:endParaRPr lang="en-US" dirty="0"/>
          </a:p>
        </p:txBody>
      </p:sp>
    </p:spTree>
    <p:extLst>
      <p:ext uri="{BB962C8B-B14F-4D97-AF65-F5344CB8AC3E}">
        <p14:creationId xmlns:p14="http://schemas.microsoft.com/office/powerpoint/2010/main" val="22402566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1F6DE-D957-0E4D-97D8-B0FCFF770581}"/>
              </a:ext>
            </a:extLst>
          </p:cNvPr>
          <p:cNvSpPr>
            <a:spLocks noGrp="1"/>
          </p:cNvSpPr>
          <p:nvPr>
            <p:ph type="title"/>
          </p:nvPr>
        </p:nvSpPr>
        <p:spPr/>
        <p:txBody>
          <a:bodyPr/>
          <a:lstStyle/>
          <a:p>
            <a:r>
              <a:rPr lang="en-US" dirty="0"/>
              <a:t>Using the Animation Editor</a:t>
            </a:r>
          </a:p>
        </p:txBody>
      </p:sp>
      <p:sp>
        <p:nvSpPr>
          <p:cNvPr id="3" name="Content Placeholder 2">
            <a:extLst>
              <a:ext uri="{FF2B5EF4-FFF2-40B4-BE49-F238E27FC236}">
                <a16:creationId xmlns:a16="http://schemas.microsoft.com/office/drawing/2014/main" id="{E996BD46-526D-9146-82CF-71EDFF2ACE6B}"/>
              </a:ext>
            </a:extLst>
          </p:cNvPr>
          <p:cNvSpPr>
            <a:spLocks noGrp="1"/>
          </p:cNvSpPr>
          <p:nvPr>
            <p:ph idx="1"/>
          </p:nvPr>
        </p:nvSpPr>
        <p:spPr>
          <a:xfrm>
            <a:off x="6243638" y="1825625"/>
            <a:ext cx="5110162" cy="4351338"/>
          </a:xfrm>
        </p:spPr>
        <p:txBody>
          <a:bodyPr>
            <a:normAutofit fontScale="62500" lnSpcReduction="20000"/>
          </a:bodyPr>
          <a:lstStyle/>
          <a:p>
            <a:r>
              <a:rPr lang="en-US" dirty="0"/>
              <a:t>Create Animation Component, right click and select “Edit animation”</a:t>
            </a:r>
          </a:p>
          <a:p>
            <a:r>
              <a:rPr lang="en-US" dirty="0"/>
              <a:t>Click “Add Channels” – three channels are added, </a:t>
            </a:r>
            <a:r>
              <a:rPr lang="en-US" dirty="0" err="1"/>
              <a:t>tx</a:t>
            </a:r>
            <a:r>
              <a:rPr lang="en-US" dirty="0"/>
              <a:t>, ty and </a:t>
            </a:r>
            <a:r>
              <a:rPr lang="en-US" dirty="0" err="1"/>
              <a:t>tz</a:t>
            </a:r>
            <a:endParaRPr lang="en-US" dirty="0"/>
          </a:p>
          <a:p>
            <a:r>
              <a:rPr lang="en-US" dirty="0"/>
              <a:t>Each channel has 600 frames by default if the Type parameter on the Range page of the properties is set to “Timeline”</a:t>
            </a:r>
          </a:p>
          <a:p>
            <a:r>
              <a:rPr lang="en-US" dirty="0"/>
              <a:t>Keyframes are indicated by dots on the channel lines in the editor</a:t>
            </a:r>
          </a:p>
          <a:p>
            <a:r>
              <a:rPr lang="en-US" dirty="0"/>
              <a:t>Add a keyframe by pressing Alt-LMB on a channel curve</a:t>
            </a:r>
          </a:p>
          <a:p>
            <a:r>
              <a:rPr lang="en-US" dirty="0"/>
              <a:t>Control type of interpolation between two consecutive keyframes by selecting that segment of the curve and selecting the type from the Function drop-down box</a:t>
            </a:r>
          </a:p>
          <a:p>
            <a:r>
              <a:rPr lang="en-US" dirty="0"/>
              <a:t>You can watch the changing values in the channels in the Animation component’s viewer </a:t>
            </a:r>
          </a:p>
        </p:txBody>
      </p:sp>
      <p:pic>
        <p:nvPicPr>
          <p:cNvPr id="4" name="Picture 3">
            <a:extLst>
              <a:ext uri="{FF2B5EF4-FFF2-40B4-BE49-F238E27FC236}">
                <a16:creationId xmlns:a16="http://schemas.microsoft.com/office/drawing/2014/main" id="{E66F6D07-16E0-314A-9788-D750C6E0307F}"/>
              </a:ext>
            </a:extLst>
          </p:cNvPr>
          <p:cNvPicPr>
            <a:picLocks noChangeAspect="1"/>
          </p:cNvPicPr>
          <p:nvPr/>
        </p:nvPicPr>
        <p:blipFill>
          <a:blip r:embed="rId2"/>
          <a:stretch>
            <a:fillRect/>
          </a:stretch>
        </p:blipFill>
        <p:spPr>
          <a:xfrm>
            <a:off x="274322" y="1460500"/>
            <a:ext cx="5821678" cy="5032375"/>
          </a:xfrm>
          <a:prstGeom prst="rect">
            <a:avLst/>
          </a:prstGeom>
        </p:spPr>
      </p:pic>
    </p:spTree>
    <p:extLst>
      <p:ext uri="{BB962C8B-B14F-4D97-AF65-F5344CB8AC3E}">
        <p14:creationId xmlns:p14="http://schemas.microsoft.com/office/powerpoint/2010/main" val="1304501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B69E6-BB4F-DB42-8D4B-DBC83D774B16}"/>
              </a:ext>
            </a:extLst>
          </p:cNvPr>
          <p:cNvSpPr>
            <a:spLocks noGrp="1"/>
          </p:cNvSpPr>
          <p:nvPr>
            <p:ph type="title"/>
          </p:nvPr>
        </p:nvSpPr>
        <p:spPr/>
        <p:txBody>
          <a:bodyPr/>
          <a:lstStyle/>
          <a:p>
            <a:r>
              <a:rPr lang="en-US" dirty="0"/>
              <a:t>Controlling animation index with an input channel</a:t>
            </a:r>
          </a:p>
        </p:txBody>
      </p:sp>
      <p:sp>
        <p:nvSpPr>
          <p:cNvPr id="3" name="Content Placeholder 2">
            <a:extLst>
              <a:ext uri="{FF2B5EF4-FFF2-40B4-BE49-F238E27FC236}">
                <a16:creationId xmlns:a16="http://schemas.microsoft.com/office/drawing/2014/main" id="{9F438B70-5CBE-784A-9C18-CA68691FB4DE}"/>
              </a:ext>
            </a:extLst>
          </p:cNvPr>
          <p:cNvSpPr>
            <a:spLocks noGrp="1"/>
          </p:cNvSpPr>
          <p:nvPr>
            <p:ph idx="1"/>
          </p:nvPr>
        </p:nvSpPr>
        <p:spPr>
          <a:xfrm>
            <a:off x="6215062" y="1868488"/>
            <a:ext cx="5138737" cy="4351338"/>
          </a:xfrm>
        </p:spPr>
        <p:txBody>
          <a:bodyPr>
            <a:normAutofit fontScale="77500" lnSpcReduction="20000"/>
          </a:bodyPr>
          <a:lstStyle/>
          <a:p>
            <a:r>
              <a:rPr lang="en-US" dirty="0"/>
              <a:t>We can control the speed of an animation independently of the Timeline by connecting a CHOP to the Animation Component’s input</a:t>
            </a:r>
          </a:p>
          <a:p>
            <a:r>
              <a:rPr lang="en-US" dirty="0"/>
              <a:t>Set the Play Mode of the Animation COMP to “Use Input Index” and the “Input Index Unit” to Fraction</a:t>
            </a:r>
          </a:p>
          <a:p>
            <a:r>
              <a:rPr lang="en-US" dirty="0"/>
              <a:t>Connect a Beat CHOP to the input of the Animation Component</a:t>
            </a:r>
          </a:p>
          <a:p>
            <a:pPr lvl="1"/>
            <a:r>
              <a:rPr lang="en-US" dirty="0"/>
              <a:t>You can change the speed by changing the Period parameter of the Beat CHOP</a:t>
            </a:r>
          </a:p>
          <a:p>
            <a:r>
              <a:rPr lang="en-US" dirty="0"/>
              <a:t>Now connect a Constant CHOP to the input of the Animation COMP</a:t>
            </a:r>
          </a:p>
          <a:p>
            <a:pPr lvl="1"/>
            <a:r>
              <a:rPr lang="en-US" dirty="0"/>
              <a:t>You can now scrub through the animation using the chan1 property slider in the Constant CHOP</a:t>
            </a:r>
          </a:p>
        </p:txBody>
      </p:sp>
      <p:pic>
        <p:nvPicPr>
          <p:cNvPr id="4" name="Picture 3">
            <a:extLst>
              <a:ext uri="{FF2B5EF4-FFF2-40B4-BE49-F238E27FC236}">
                <a16:creationId xmlns:a16="http://schemas.microsoft.com/office/drawing/2014/main" id="{A99137B0-B279-FD42-A91C-1E5B0EF1D989}"/>
              </a:ext>
            </a:extLst>
          </p:cNvPr>
          <p:cNvPicPr>
            <a:picLocks noChangeAspect="1"/>
          </p:cNvPicPr>
          <p:nvPr/>
        </p:nvPicPr>
        <p:blipFill>
          <a:blip r:embed="rId2"/>
          <a:stretch>
            <a:fillRect/>
          </a:stretch>
        </p:blipFill>
        <p:spPr>
          <a:xfrm>
            <a:off x="228600" y="2094246"/>
            <a:ext cx="5789249" cy="3706480"/>
          </a:xfrm>
          <a:prstGeom prst="rect">
            <a:avLst/>
          </a:prstGeom>
        </p:spPr>
      </p:pic>
    </p:spTree>
    <p:extLst>
      <p:ext uri="{BB962C8B-B14F-4D97-AF65-F5344CB8AC3E}">
        <p14:creationId xmlns:p14="http://schemas.microsoft.com/office/powerpoint/2010/main" val="205709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747A5-7CC0-B640-B3A9-AE84EDAEEC2D}"/>
              </a:ext>
            </a:extLst>
          </p:cNvPr>
          <p:cNvSpPr>
            <a:spLocks noGrp="1"/>
          </p:cNvSpPr>
          <p:nvPr>
            <p:ph type="title"/>
          </p:nvPr>
        </p:nvSpPr>
        <p:spPr/>
        <p:txBody>
          <a:bodyPr/>
          <a:lstStyle/>
          <a:p>
            <a:r>
              <a:rPr lang="en-US" dirty="0"/>
              <a:t>DATs are powerful text-manipulation operators</a:t>
            </a:r>
          </a:p>
        </p:txBody>
      </p:sp>
      <p:sp>
        <p:nvSpPr>
          <p:cNvPr id="3" name="Content Placeholder 2">
            <a:extLst>
              <a:ext uri="{FF2B5EF4-FFF2-40B4-BE49-F238E27FC236}">
                <a16:creationId xmlns:a16="http://schemas.microsoft.com/office/drawing/2014/main" id="{4B92C365-4B02-A846-8B01-651E0790A6A6}"/>
              </a:ext>
            </a:extLst>
          </p:cNvPr>
          <p:cNvSpPr>
            <a:spLocks noGrp="1"/>
          </p:cNvSpPr>
          <p:nvPr>
            <p:ph idx="1"/>
          </p:nvPr>
        </p:nvSpPr>
        <p:spPr>
          <a:xfrm>
            <a:off x="7462837" y="1214438"/>
            <a:ext cx="4562476" cy="4962524"/>
          </a:xfrm>
        </p:spPr>
        <p:txBody>
          <a:bodyPr>
            <a:normAutofit fontScale="77500" lnSpcReduction="20000"/>
          </a:bodyPr>
          <a:lstStyle/>
          <a:p>
            <a:r>
              <a:rPr lang="en-US" dirty="0"/>
              <a:t>Data Operators (DATs) let you store and manipulate text in your networks</a:t>
            </a:r>
          </a:p>
          <a:p>
            <a:r>
              <a:rPr lang="en-US" dirty="0"/>
              <a:t>DATs can be used to hold scripts that run when an event occurs</a:t>
            </a:r>
          </a:p>
          <a:p>
            <a:r>
              <a:rPr lang="en-US" dirty="0"/>
              <a:t>For example, </a:t>
            </a:r>
          </a:p>
          <a:p>
            <a:pPr lvl="1"/>
            <a:r>
              <a:rPr lang="en-US" dirty="0"/>
              <a:t>create a Web Client DAT and press the Request button – the DAT loads the HTTP Response sent from the server whose URL is given in the URL parameter</a:t>
            </a:r>
          </a:p>
          <a:p>
            <a:pPr lvl="1"/>
            <a:r>
              <a:rPr lang="en-US" dirty="0"/>
              <a:t>Create a Monitors DAT – shows information about the monitors currently connected to the system</a:t>
            </a:r>
          </a:p>
          <a:p>
            <a:r>
              <a:rPr lang="en-US" dirty="0"/>
              <a:t>If you click on the pink button at the bottom of the node, it shows some call back functions that you can override to customize the </a:t>
            </a:r>
            <a:r>
              <a:rPr lang="en-US" dirty="0" err="1"/>
              <a:t>behaviour</a:t>
            </a:r>
            <a:r>
              <a:rPr lang="en-US" dirty="0"/>
              <a:t> of the DAT</a:t>
            </a:r>
          </a:p>
          <a:p>
            <a:endParaRPr lang="en-US" dirty="0"/>
          </a:p>
        </p:txBody>
      </p:sp>
      <p:pic>
        <p:nvPicPr>
          <p:cNvPr id="4" name="Picture 3">
            <a:extLst>
              <a:ext uri="{FF2B5EF4-FFF2-40B4-BE49-F238E27FC236}">
                <a16:creationId xmlns:a16="http://schemas.microsoft.com/office/drawing/2014/main" id="{8829BF67-36C2-2944-BB23-D52FF681191B}"/>
              </a:ext>
            </a:extLst>
          </p:cNvPr>
          <p:cNvPicPr>
            <a:picLocks noChangeAspect="1"/>
          </p:cNvPicPr>
          <p:nvPr/>
        </p:nvPicPr>
        <p:blipFill>
          <a:blip r:embed="rId2"/>
          <a:stretch>
            <a:fillRect/>
          </a:stretch>
        </p:blipFill>
        <p:spPr>
          <a:xfrm>
            <a:off x="273774" y="2168907"/>
            <a:ext cx="7189063" cy="3664773"/>
          </a:xfrm>
          <a:prstGeom prst="rect">
            <a:avLst/>
          </a:prstGeom>
        </p:spPr>
      </p:pic>
    </p:spTree>
    <p:extLst>
      <p:ext uri="{BB962C8B-B14F-4D97-AF65-F5344CB8AC3E}">
        <p14:creationId xmlns:p14="http://schemas.microsoft.com/office/powerpoint/2010/main" val="652729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D790A-6F72-1D4C-BD07-B9C3C1A71401}"/>
              </a:ext>
            </a:extLst>
          </p:cNvPr>
          <p:cNvSpPr>
            <a:spLocks noGrp="1"/>
          </p:cNvSpPr>
          <p:nvPr>
            <p:ph type="title"/>
          </p:nvPr>
        </p:nvSpPr>
        <p:spPr/>
        <p:txBody>
          <a:bodyPr/>
          <a:lstStyle/>
          <a:p>
            <a:r>
              <a:rPr lang="en-US" dirty="0"/>
              <a:t>Sweet Sixteen Operators</a:t>
            </a:r>
          </a:p>
        </p:txBody>
      </p:sp>
      <p:sp>
        <p:nvSpPr>
          <p:cNvPr id="3" name="Content Placeholder 2">
            <a:extLst>
              <a:ext uri="{FF2B5EF4-FFF2-40B4-BE49-F238E27FC236}">
                <a16:creationId xmlns:a16="http://schemas.microsoft.com/office/drawing/2014/main" id="{96693899-D373-AF4C-A914-BD241214DEE4}"/>
              </a:ext>
            </a:extLst>
          </p:cNvPr>
          <p:cNvSpPr>
            <a:spLocks noGrp="1"/>
          </p:cNvSpPr>
          <p:nvPr>
            <p:ph idx="1"/>
          </p:nvPr>
        </p:nvSpPr>
        <p:spPr>
          <a:xfrm>
            <a:off x="7915274" y="1825625"/>
            <a:ext cx="3438525" cy="4351338"/>
          </a:xfrm>
        </p:spPr>
        <p:txBody>
          <a:bodyPr>
            <a:normAutofit fontScale="70000" lnSpcReduction="20000"/>
          </a:bodyPr>
          <a:lstStyle/>
          <a:p>
            <a:r>
              <a:rPr lang="en-US" dirty="0"/>
              <a:t>If you bring up the OP Create Dialog, you’ll see that there are hundreds of operators</a:t>
            </a:r>
          </a:p>
          <a:p>
            <a:r>
              <a:rPr lang="en-US" dirty="0"/>
              <a:t>But typically you’ll only use a small subset of these</a:t>
            </a:r>
          </a:p>
          <a:p>
            <a:r>
              <a:rPr lang="en-US" dirty="0"/>
              <a:t>There’s a set of “Sweet Sixteen” operators for each operator type that are the ones that Derivative thinks are the most commonly used</a:t>
            </a:r>
          </a:p>
          <a:p>
            <a:r>
              <a:rPr lang="en-US" dirty="0"/>
              <a:t>We’ll work through these Sweet Sixteen operators over the coming lectures so that you have a chance to familiarize yourself with them</a:t>
            </a:r>
          </a:p>
        </p:txBody>
      </p:sp>
      <p:pic>
        <p:nvPicPr>
          <p:cNvPr id="5" name="Picture 4">
            <a:extLst>
              <a:ext uri="{FF2B5EF4-FFF2-40B4-BE49-F238E27FC236}">
                <a16:creationId xmlns:a16="http://schemas.microsoft.com/office/drawing/2014/main" id="{73DF6FEA-4A50-ED41-A7BA-8FF620312933}"/>
              </a:ext>
            </a:extLst>
          </p:cNvPr>
          <p:cNvPicPr>
            <a:picLocks noChangeAspect="1"/>
          </p:cNvPicPr>
          <p:nvPr/>
        </p:nvPicPr>
        <p:blipFill>
          <a:blip r:embed="rId2"/>
          <a:stretch>
            <a:fillRect/>
          </a:stretch>
        </p:blipFill>
        <p:spPr>
          <a:xfrm>
            <a:off x="498991" y="1825625"/>
            <a:ext cx="7031618" cy="3682195"/>
          </a:xfrm>
          <a:prstGeom prst="rect">
            <a:avLst/>
          </a:prstGeom>
        </p:spPr>
      </p:pic>
    </p:spTree>
    <p:extLst>
      <p:ext uri="{BB962C8B-B14F-4D97-AF65-F5344CB8AC3E}">
        <p14:creationId xmlns:p14="http://schemas.microsoft.com/office/powerpoint/2010/main" val="23999417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DE82D-14AF-7D45-8456-FD478E488DC1}"/>
              </a:ext>
            </a:extLst>
          </p:cNvPr>
          <p:cNvSpPr>
            <a:spLocks noGrp="1"/>
          </p:cNvSpPr>
          <p:nvPr>
            <p:ph type="title"/>
          </p:nvPr>
        </p:nvSpPr>
        <p:spPr/>
        <p:txBody>
          <a:bodyPr/>
          <a:lstStyle/>
          <a:p>
            <a:r>
              <a:rPr lang="en-US" dirty="0"/>
              <a:t>Operator snippets</a:t>
            </a:r>
          </a:p>
        </p:txBody>
      </p:sp>
      <p:sp>
        <p:nvSpPr>
          <p:cNvPr id="3" name="Content Placeholder 2">
            <a:extLst>
              <a:ext uri="{FF2B5EF4-FFF2-40B4-BE49-F238E27FC236}">
                <a16:creationId xmlns:a16="http://schemas.microsoft.com/office/drawing/2014/main" id="{99AF8D42-D3D8-B14F-B037-A4D90BBF0A83}"/>
              </a:ext>
            </a:extLst>
          </p:cNvPr>
          <p:cNvSpPr>
            <a:spLocks noGrp="1"/>
          </p:cNvSpPr>
          <p:nvPr>
            <p:ph idx="1"/>
          </p:nvPr>
        </p:nvSpPr>
        <p:spPr>
          <a:xfrm>
            <a:off x="7300912" y="700088"/>
            <a:ext cx="4052887" cy="5476875"/>
          </a:xfrm>
        </p:spPr>
        <p:txBody>
          <a:bodyPr>
            <a:normAutofit lnSpcReduction="10000"/>
          </a:bodyPr>
          <a:lstStyle/>
          <a:p>
            <a:r>
              <a:rPr lang="en-US" dirty="0"/>
              <a:t>TD comes with a large library of small example networks that illustrate the use of individual operators</a:t>
            </a:r>
          </a:p>
          <a:p>
            <a:r>
              <a:rPr lang="en-US" dirty="0"/>
              <a:t>You can access this library of Operator Snippets from the Help Menu</a:t>
            </a:r>
          </a:p>
          <a:p>
            <a:r>
              <a:rPr lang="en-US" dirty="0"/>
              <a:t>This opens a new TD window with a palette on the left where you can select from hundreds of small examples</a:t>
            </a:r>
          </a:p>
        </p:txBody>
      </p:sp>
      <p:pic>
        <p:nvPicPr>
          <p:cNvPr id="4" name="Picture 3">
            <a:extLst>
              <a:ext uri="{FF2B5EF4-FFF2-40B4-BE49-F238E27FC236}">
                <a16:creationId xmlns:a16="http://schemas.microsoft.com/office/drawing/2014/main" id="{6BDE2DFF-8D64-7D41-A61A-79AD14AD6DA6}"/>
              </a:ext>
            </a:extLst>
          </p:cNvPr>
          <p:cNvPicPr>
            <a:picLocks noChangeAspect="1"/>
          </p:cNvPicPr>
          <p:nvPr/>
        </p:nvPicPr>
        <p:blipFill>
          <a:blip r:embed="rId2"/>
          <a:stretch>
            <a:fillRect/>
          </a:stretch>
        </p:blipFill>
        <p:spPr>
          <a:xfrm>
            <a:off x="328612" y="1690688"/>
            <a:ext cx="6874933" cy="3867150"/>
          </a:xfrm>
          <a:prstGeom prst="rect">
            <a:avLst/>
          </a:prstGeom>
        </p:spPr>
      </p:pic>
    </p:spTree>
    <p:extLst>
      <p:ext uri="{BB962C8B-B14F-4D97-AF65-F5344CB8AC3E}">
        <p14:creationId xmlns:p14="http://schemas.microsoft.com/office/powerpoint/2010/main" val="3834007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B3F18-6C60-9749-9DA4-20CE48B21758}"/>
              </a:ext>
            </a:extLst>
          </p:cNvPr>
          <p:cNvSpPr>
            <a:spLocks noGrp="1"/>
          </p:cNvSpPr>
          <p:nvPr>
            <p:ph type="title"/>
          </p:nvPr>
        </p:nvSpPr>
        <p:spPr>
          <a:xfrm>
            <a:off x="838200" y="365126"/>
            <a:ext cx="10515600" cy="763588"/>
          </a:xfrm>
        </p:spPr>
        <p:txBody>
          <a:bodyPr/>
          <a:lstStyle/>
          <a:p>
            <a:r>
              <a:rPr lang="en-US" dirty="0"/>
              <a:t>Getting pre-made components</a:t>
            </a:r>
          </a:p>
        </p:txBody>
      </p:sp>
      <p:sp>
        <p:nvSpPr>
          <p:cNvPr id="3" name="Content Placeholder 2">
            <a:extLst>
              <a:ext uri="{FF2B5EF4-FFF2-40B4-BE49-F238E27FC236}">
                <a16:creationId xmlns:a16="http://schemas.microsoft.com/office/drawing/2014/main" id="{669E8532-74F9-F941-A1B9-13519F37EFF9}"/>
              </a:ext>
            </a:extLst>
          </p:cNvPr>
          <p:cNvSpPr>
            <a:spLocks noGrp="1"/>
          </p:cNvSpPr>
          <p:nvPr>
            <p:ph idx="1"/>
          </p:nvPr>
        </p:nvSpPr>
        <p:spPr>
          <a:xfrm>
            <a:off x="4814888" y="1128714"/>
            <a:ext cx="6838949" cy="5364161"/>
          </a:xfrm>
        </p:spPr>
        <p:txBody>
          <a:bodyPr>
            <a:normAutofit fontScale="92500" lnSpcReduction="20000"/>
          </a:bodyPr>
          <a:lstStyle/>
          <a:p>
            <a:r>
              <a:rPr lang="en-US" dirty="0"/>
              <a:t>You can get pre-made components from the Palette Browser</a:t>
            </a:r>
          </a:p>
          <a:p>
            <a:pPr lvl="1"/>
            <a:r>
              <a:rPr lang="en-US" dirty="0"/>
              <a:t>Open the Palette Browser by clicking on the       button at the top left of the main window or with the Alt-L shortcut</a:t>
            </a:r>
          </a:p>
          <a:p>
            <a:r>
              <a:rPr lang="en-US" dirty="0"/>
              <a:t>You can also store your own components in the Palette</a:t>
            </a:r>
          </a:p>
          <a:p>
            <a:r>
              <a:rPr lang="en-US" dirty="0"/>
              <a:t>Components can be stored as .tox files for interchange</a:t>
            </a:r>
          </a:p>
          <a:p>
            <a:r>
              <a:rPr lang="en-US" dirty="0"/>
              <a:t>UI/gal gives a gallery of 20 pre-made customizable gadgets for building control panels</a:t>
            </a:r>
          </a:p>
          <a:p>
            <a:r>
              <a:rPr lang="en-US" dirty="0"/>
              <a:t>You can also get components from the Shared .TOX Components Forum</a:t>
            </a:r>
          </a:p>
          <a:p>
            <a:pPr lvl="1"/>
            <a:r>
              <a:rPr lang="en-US" dirty="0">
                <a:hlinkClick r:id="rId2"/>
              </a:rPr>
              <a:t>https://forum.derivative.ca/c/shared-tox-components/12</a:t>
            </a:r>
            <a:endParaRPr lang="en-US" dirty="0"/>
          </a:p>
        </p:txBody>
      </p:sp>
      <p:pic>
        <p:nvPicPr>
          <p:cNvPr id="4" name="Picture 3">
            <a:extLst>
              <a:ext uri="{FF2B5EF4-FFF2-40B4-BE49-F238E27FC236}">
                <a16:creationId xmlns:a16="http://schemas.microsoft.com/office/drawing/2014/main" id="{3107F41F-5968-3C42-A11F-85759C5542EE}"/>
              </a:ext>
            </a:extLst>
          </p:cNvPr>
          <p:cNvPicPr>
            <a:picLocks noChangeAspect="1"/>
          </p:cNvPicPr>
          <p:nvPr/>
        </p:nvPicPr>
        <p:blipFill>
          <a:blip r:embed="rId3"/>
          <a:stretch>
            <a:fillRect/>
          </a:stretch>
        </p:blipFill>
        <p:spPr>
          <a:xfrm>
            <a:off x="10674351" y="1682748"/>
            <a:ext cx="330200" cy="304800"/>
          </a:xfrm>
          <a:prstGeom prst="rect">
            <a:avLst/>
          </a:prstGeom>
        </p:spPr>
      </p:pic>
      <p:pic>
        <p:nvPicPr>
          <p:cNvPr id="5" name="Picture 4">
            <a:extLst>
              <a:ext uri="{FF2B5EF4-FFF2-40B4-BE49-F238E27FC236}">
                <a16:creationId xmlns:a16="http://schemas.microsoft.com/office/drawing/2014/main" id="{2A208066-C8F8-8640-97F7-0C1827125286}"/>
              </a:ext>
            </a:extLst>
          </p:cNvPr>
          <p:cNvPicPr>
            <a:picLocks noChangeAspect="1"/>
          </p:cNvPicPr>
          <p:nvPr/>
        </p:nvPicPr>
        <p:blipFill>
          <a:blip r:embed="rId4"/>
          <a:stretch>
            <a:fillRect/>
          </a:stretch>
        </p:blipFill>
        <p:spPr>
          <a:xfrm>
            <a:off x="538163" y="1835148"/>
            <a:ext cx="3431914" cy="4351339"/>
          </a:xfrm>
          <a:prstGeom prst="rect">
            <a:avLst/>
          </a:prstGeom>
        </p:spPr>
      </p:pic>
    </p:spTree>
    <p:extLst>
      <p:ext uri="{BB962C8B-B14F-4D97-AF65-F5344CB8AC3E}">
        <p14:creationId xmlns:p14="http://schemas.microsoft.com/office/powerpoint/2010/main" val="622376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190A4-1F29-3847-A65B-50112420452A}"/>
              </a:ext>
            </a:extLst>
          </p:cNvPr>
          <p:cNvSpPr>
            <a:spLocks noGrp="1"/>
          </p:cNvSpPr>
          <p:nvPr>
            <p:ph type="title"/>
          </p:nvPr>
        </p:nvSpPr>
        <p:spPr>
          <a:xfrm>
            <a:off x="838200" y="365126"/>
            <a:ext cx="10515600" cy="1000124"/>
          </a:xfrm>
        </p:spPr>
        <p:txBody>
          <a:bodyPr/>
          <a:lstStyle/>
          <a:p>
            <a:r>
              <a:rPr lang="en-US" dirty="0"/>
              <a:t>Monitoring the performance of your network</a:t>
            </a:r>
          </a:p>
        </p:txBody>
      </p:sp>
      <p:sp>
        <p:nvSpPr>
          <p:cNvPr id="3" name="Content Placeholder 2">
            <a:extLst>
              <a:ext uri="{FF2B5EF4-FFF2-40B4-BE49-F238E27FC236}">
                <a16:creationId xmlns:a16="http://schemas.microsoft.com/office/drawing/2014/main" id="{6B74B801-6697-6D40-80CC-8430364F7F85}"/>
              </a:ext>
            </a:extLst>
          </p:cNvPr>
          <p:cNvSpPr>
            <a:spLocks noGrp="1"/>
          </p:cNvSpPr>
          <p:nvPr>
            <p:ph idx="1"/>
          </p:nvPr>
        </p:nvSpPr>
        <p:spPr>
          <a:xfrm>
            <a:off x="8832757" y="1365249"/>
            <a:ext cx="3124200" cy="5272087"/>
          </a:xfrm>
        </p:spPr>
        <p:txBody>
          <a:bodyPr>
            <a:normAutofit fontScale="62500" lnSpcReduction="20000"/>
          </a:bodyPr>
          <a:lstStyle/>
          <a:p>
            <a:r>
              <a:rPr lang="en-US" dirty="0"/>
              <a:t>Dialogs -&gt; Performance Monitor</a:t>
            </a:r>
          </a:p>
          <a:p>
            <a:pPr lvl="1"/>
            <a:r>
              <a:rPr lang="en-US" dirty="0"/>
              <a:t>Click on Analyze to get a detailed analysis of the activity of the network over the course of a single frame – shows which nodes cooked and how long they took</a:t>
            </a:r>
          </a:p>
          <a:p>
            <a:pPr lvl="2"/>
            <a:r>
              <a:rPr lang="en-US" dirty="0"/>
              <a:t>NB only reports on CPU activity</a:t>
            </a:r>
          </a:p>
          <a:p>
            <a:r>
              <a:rPr lang="en-US" dirty="0"/>
              <a:t>Middle-click on a node to see whether it is cooking and how much processor time it is using</a:t>
            </a:r>
          </a:p>
          <a:p>
            <a:r>
              <a:rPr lang="en-US" dirty="0"/>
              <a:t>The Perform CHOP shows a real-time graph where you can decide which information is shown</a:t>
            </a:r>
          </a:p>
          <a:p>
            <a:r>
              <a:rPr lang="en-US" dirty="0"/>
              <a:t>The Info CHOP can be used to show real-time info on any node that you drop on it</a:t>
            </a:r>
          </a:p>
          <a:p>
            <a:r>
              <a:rPr lang="en-US" dirty="0"/>
              <a:t>The Probe (Palette &gt; Tools &gt; Probe) gives you a graphical display of the activity in your network</a:t>
            </a:r>
          </a:p>
        </p:txBody>
      </p:sp>
      <p:pic>
        <p:nvPicPr>
          <p:cNvPr id="4" name="Picture 3">
            <a:extLst>
              <a:ext uri="{FF2B5EF4-FFF2-40B4-BE49-F238E27FC236}">
                <a16:creationId xmlns:a16="http://schemas.microsoft.com/office/drawing/2014/main" id="{F1361974-2F35-2B45-B29B-F252BDFA6234}"/>
              </a:ext>
            </a:extLst>
          </p:cNvPr>
          <p:cNvPicPr>
            <a:picLocks noChangeAspect="1"/>
          </p:cNvPicPr>
          <p:nvPr/>
        </p:nvPicPr>
        <p:blipFill>
          <a:blip r:embed="rId2"/>
          <a:stretch>
            <a:fillRect/>
          </a:stretch>
        </p:blipFill>
        <p:spPr>
          <a:xfrm>
            <a:off x="235043" y="1365250"/>
            <a:ext cx="1929653" cy="5272087"/>
          </a:xfrm>
          <a:prstGeom prst="rect">
            <a:avLst/>
          </a:prstGeom>
        </p:spPr>
      </p:pic>
      <p:pic>
        <p:nvPicPr>
          <p:cNvPr id="5" name="Picture 4">
            <a:extLst>
              <a:ext uri="{FF2B5EF4-FFF2-40B4-BE49-F238E27FC236}">
                <a16:creationId xmlns:a16="http://schemas.microsoft.com/office/drawing/2014/main" id="{44C97BF0-56B4-FF4A-B746-565026FCD505}"/>
              </a:ext>
            </a:extLst>
          </p:cNvPr>
          <p:cNvPicPr>
            <a:picLocks noChangeAspect="1"/>
          </p:cNvPicPr>
          <p:nvPr/>
        </p:nvPicPr>
        <p:blipFill>
          <a:blip r:embed="rId3"/>
          <a:stretch>
            <a:fillRect/>
          </a:stretch>
        </p:blipFill>
        <p:spPr>
          <a:xfrm>
            <a:off x="2314575" y="1365250"/>
            <a:ext cx="3781426" cy="1359614"/>
          </a:xfrm>
          <a:prstGeom prst="rect">
            <a:avLst/>
          </a:prstGeom>
        </p:spPr>
      </p:pic>
      <p:pic>
        <p:nvPicPr>
          <p:cNvPr id="6" name="Picture 5">
            <a:extLst>
              <a:ext uri="{FF2B5EF4-FFF2-40B4-BE49-F238E27FC236}">
                <a16:creationId xmlns:a16="http://schemas.microsoft.com/office/drawing/2014/main" id="{9BF8CD91-4AFC-8F41-BD12-F92AA51464A0}"/>
              </a:ext>
            </a:extLst>
          </p:cNvPr>
          <p:cNvPicPr>
            <a:picLocks noChangeAspect="1"/>
          </p:cNvPicPr>
          <p:nvPr/>
        </p:nvPicPr>
        <p:blipFill>
          <a:blip r:embed="rId4"/>
          <a:stretch>
            <a:fillRect/>
          </a:stretch>
        </p:blipFill>
        <p:spPr>
          <a:xfrm>
            <a:off x="2317761" y="2893604"/>
            <a:ext cx="3778240" cy="2431007"/>
          </a:xfrm>
          <a:prstGeom prst="rect">
            <a:avLst/>
          </a:prstGeom>
        </p:spPr>
      </p:pic>
      <p:pic>
        <p:nvPicPr>
          <p:cNvPr id="8" name="Picture 7">
            <a:extLst>
              <a:ext uri="{FF2B5EF4-FFF2-40B4-BE49-F238E27FC236}">
                <a16:creationId xmlns:a16="http://schemas.microsoft.com/office/drawing/2014/main" id="{E18F175C-F08A-F148-8A75-5166978B4F2F}"/>
              </a:ext>
            </a:extLst>
          </p:cNvPr>
          <p:cNvPicPr>
            <a:picLocks noChangeAspect="1"/>
          </p:cNvPicPr>
          <p:nvPr/>
        </p:nvPicPr>
        <p:blipFill>
          <a:blip r:embed="rId5"/>
          <a:stretch>
            <a:fillRect/>
          </a:stretch>
        </p:blipFill>
        <p:spPr>
          <a:xfrm>
            <a:off x="6209257" y="1365248"/>
            <a:ext cx="2623500" cy="3271837"/>
          </a:xfrm>
          <a:prstGeom prst="rect">
            <a:avLst/>
          </a:prstGeom>
        </p:spPr>
      </p:pic>
    </p:spTree>
    <p:extLst>
      <p:ext uri="{BB962C8B-B14F-4D97-AF65-F5344CB8AC3E}">
        <p14:creationId xmlns:p14="http://schemas.microsoft.com/office/powerpoint/2010/main" val="7754305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025FC-77C8-E441-AF12-60FDA6C046F2}"/>
              </a:ext>
            </a:extLst>
          </p:cNvPr>
          <p:cNvSpPr>
            <a:spLocks noGrp="1"/>
          </p:cNvSpPr>
          <p:nvPr>
            <p:ph type="title"/>
          </p:nvPr>
        </p:nvSpPr>
        <p:spPr/>
        <p:txBody>
          <a:bodyPr/>
          <a:lstStyle/>
          <a:p>
            <a:r>
              <a:rPr lang="en-US" dirty="0"/>
              <a:t>Some quick tips and good habits</a:t>
            </a:r>
          </a:p>
        </p:txBody>
      </p:sp>
      <p:pic>
        <p:nvPicPr>
          <p:cNvPr id="4" name="Picture 3">
            <a:extLst>
              <a:ext uri="{FF2B5EF4-FFF2-40B4-BE49-F238E27FC236}">
                <a16:creationId xmlns:a16="http://schemas.microsoft.com/office/drawing/2014/main" id="{512C7E1E-219D-D444-91A7-E848C4FE9914}"/>
              </a:ext>
            </a:extLst>
          </p:cNvPr>
          <p:cNvPicPr>
            <a:picLocks noChangeAspect="1"/>
          </p:cNvPicPr>
          <p:nvPr/>
        </p:nvPicPr>
        <p:blipFill>
          <a:blip r:embed="rId2"/>
          <a:stretch>
            <a:fillRect/>
          </a:stretch>
        </p:blipFill>
        <p:spPr>
          <a:xfrm>
            <a:off x="2637121" y="1382193"/>
            <a:ext cx="6917757" cy="5324416"/>
          </a:xfrm>
          <a:prstGeom prst="rect">
            <a:avLst/>
          </a:prstGeom>
        </p:spPr>
      </p:pic>
    </p:spTree>
    <p:extLst>
      <p:ext uri="{BB962C8B-B14F-4D97-AF65-F5344CB8AC3E}">
        <p14:creationId xmlns:p14="http://schemas.microsoft.com/office/powerpoint/2010/main" val="1654479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03A1C-7403-477D-A2E6-D9E45175FE86}"/>
              </a:ext>
            </a:extLst>
          </p:cNvPr>
          <p:cNvSpPr>
            <a:spLocks noGrp="1"/>
          </p:cNvSpPr>
          <p:nvPr>
            <p:ph type="title"/>
          </p:nvPr>
        </p:nvSpPr>
        <p:spPr/>
        <p:txBody>
          <a:bodyPr/>
          <a:lstStyle/>
          <a:p>
            <a:r>
              <a:rPr lang="en-GB" dirty="0"/>
              <a:t>Getting started with </a:t>
            </a:r>
            <a:r>
              <a:rPr lang="en-GB" dirty="0" err="1"/>
              <a:t>TouchDesigner</a:t>
            </a:r>
            <a:endParaRPr lang="en-GB" dirty="0"/>
          </a:p>
        </p:txBody>
      </p:sp>
      <p:sp>
        <p:nvSpPr>
          <p:cNvPr id="3" name="Content Placeholder 2">
            <a:extLst>
              <a:ext uri="{FF2B5EF4-FFF2-40B4-BE49-F238E27FC236}">
                <a16:creationId xmlns:a16="http://schemas.microsoft.com/office/drawing/2014/main" id="{CB4A4B4B-3B03-4BB8-9BAB-648E50F4775E}"/>
              </a:ext>
            </a:extLst>
          </p:cNvPr>
          <p:cNvSpPr>
            <a:spLocks noGrp="1"/>
          </p:cNvSpPr>
          <p:nvPr>
            <p:ph idx="1"/>
          </p:nvPr>
        </p:nvSpPr>
        <p:spPr>
          <a:xfrm>
            <a:off x="5593976" y="1825625"/>
            <a:ext cx="5759824" cy="4351338"/>
          </a:xfrm>
        </p:spPr>
        <p:txBody>
          <a:bodyPr>
            <a:normAutofit fontScale="92500" lnSpcReduction="20000"/>
          </a:bodyPr>
          <a:lstStyle/>
          <a:p>
            <a:r>
              <a:rPr lang="en-GB" dirty="0"/>
              <a:t>Download </a:t>
            </a:r>
            <a:r>
              <a:rPr lang="en-GB" dirty="0" err="1"/>
              <a:t>TouchDesigner</a:t>
            </a:r>
            <a:r>
              <a:rPr lang="en-GB" dirty="0"/>
              <a:t> from the downloads page</a:t>
            </a:r>
          </a:p>
          <a:p>
            <a:pPr lvl="1"/>
            <a:r>
              <a:rPr lang="en-GB" dirty="0">
                <a:hlinkClick r:id="rId2"/>
              </a:rPr>
              <a:t>https://derivative.ca/download</a:t>
            </a:r>
            <a:endParaRPr lang="en-GB" dirty="0"/>
          </a:p>
          <a:p>
            <a:pPr lvl="1"/>
            <a:r>
              <a:rPr lang="en-GB" dirty="0"/>
              <a:t>You can use the non-commercial version, you need to make an account so you can get a key after installation</a:t>
            </a:r>
          </a:p>
          <a:p>
            <a:pPr lvl="1"/>
            <a:r>
              <a:rPr lang="en-GB" dirty="0"/>
              <a:t>Install in the obvious way</a:t>
            </a:r>
          </a:p>
          <a:p>
            <a:pPr lvl="1"/>
            <a:r>
              <a:rPr lang="en-GB" dirty="0"/>
              <a:t>When using the first time, you’ll need to use the Key Manager Dialog to guide you through the process of getting a license</a:t>
            </a:r>
          </a:p>
          <a:p>
            <a:r>
              <a:rPr lang="en-GB" dirty="0"/>
              <a:t>See </a:t>
            </a:r>
            <a:r>
              <a:rPr lang="en-GB" dirty="0">
                <a:hlinkClick r:id="rId3"/>
              </a:rPr>
              <a:t>https://derivative.ca/UserGuide/Install_TouchDesigner</a:t>
            </a:r>
            <a:r>
              <a:rPr lang="en-GB" dirty="0"/>
              <a:t> for troubleshooting installation</a:t>
            </a:r>
          </a:p>
          <a:p>
            <a:pPr lvl="1"/>
            <a:endParaRPr lang="en-GB" dirty="0"/>
          </a:p>
        </p:txBody>
      </p:sp>
      <p:pic>
        <p:nvPicPr>
          <p:cNvPr id="6" name="Picture 5">
            <a:extLst>
              <a:ext uri="{FF2B5EF4-FFF2-40B4-BE49-F238E27FC236}">
                <a16:creationId xmlns:a16="http://schemas.microsoft.com/office/drawing/2014/main" id="{89A41A33-A8F8-0E46-8169-C889790C5BA2}"/>
              </a:ext>
            </a:extLst>
          </p:cNvPr>
          <p:cNvPicPr>
            <a:picLocks noChangeAspect="1"/>
          </p:cNvPicPr>
          <p:nvPr/>
        </p:nvPicPr>
        <p:blipFill>
          <a:blip r:embed="rId4"/>
          <a:stretch>
            <a:fillRect/>
          </a:stretch>
        </p:blipFill>
        <p:spPr>
          <a:xfrm>
            <a:off x="350452" y="2010989"/>
            <a:ext cx="5041817" cy="2836022"/>
          </a:xfrm>
          <a:prstGeom prst="rect">
            <a:avLst/>
          </a:prstGeom>
        </p:spPr>
      </p:pic>
    </p:spTree>
    <p:extLst>
      <p:ext uri="{BB962C8B-B14F-4D97-AF65-F5344CB8AC3E}">
        <p14:creationId xmlns:p14="http://schemas.microsoft.com/office/powerpoint/2010/main" val="2245557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559B-C8A2-9641-9091-D338673F62CC}"/>
              </a:ext>
            </a:extLst>
          </p:cNvPr>
          <p:cNvSpPr>
            <a:spLocks noGrp="1"/>
          </p:cNvSpPr>
          <p:nvPr>
            <p:ph type="title"/>
          </p:nvPr>
        </p:nvSpPr>
        <p:spPr/>
        <p:txBody>
          <a:bodyPr/>
          <a:lstStyle/>
          <a:p>
            <a:r>
              <a:rPr lang="en-US" dirty="0"/>
              <a:t>Starting </a:t>
            </a:r>
            <a:r>
              <a:rPr lang="en-US" dirty="0" err="1"/>
              <a:t>TouchDesigner</a:t>
            </a:r>
            <a:endParaRPr lang="en-US" dirty="0"/>
          </a:p>
        </p:txBody>
      </p:sp>
      <p:sp>
        <p:nvSpPr>
          <p:cNvPr id="3" name="Content Placeholder 2">
            <a:extLst>
              <a:ext uri="{FF2B5EF4-FFF2-40B4-BE49-F238E27FC236}">
                <a16:creationId xmlns:a16="http://schemas.microsoft.com/office/drawing/2014/main" id="{09976032-6DD8-664D-A2B2-1BE4F7FCF8B6}"/>
              </a:ext>
            </a:extLst>
          </p:cNvPr>
          <p:cNvSpPr>
            <a:spLocks noGrp="1"/>
          </p:cNvSpPr>
          <p:nvPr>
            <p:ph idx="1"/>
          </p:nvPr>
        </p:nvSpPr>
        <p:spPr>
          <a:xfrm>
            <a:off x="5782962" y="1825625"/>
            <a:ext cx="5570838" cy="4351338"/>
          </a:xfrm>
        </p:spPr>
        <p:txBody>
          <a:bodyPr>
            <a:normAutofit fontScale="70000" lnSpcReduction="20000"/>
          </a:bodyPr>
          <a:lstStyle/>
          <a:p>
            <a:r>
              <a:rPr lang="en-US" dirty="0"/>
              <a:t>Best to use a 3-button mouse, preferably with a roller wheel</a:t>
            </a:r>
          </a:p>
          <a:p>
            <a:r>
              <a:rPr lang="en-US" dirty="0"/>
              <a:t>When TD starts, you’ll see the build of your version on the splash dialog</a:t>
            </a:r>
          </a:p>
          <a:p>
            <a:r>
              <a:rPr lang="en-US" dirty="0"/>
              <a:t>Starts with a default network that is already running</a:t>
            </a:r>
          </a:p>
          <a:p>
            <a:r>
              <a:rPr lang="en-US" dirty="0"/>
              <a:t>You can pause the network by pressing the pause button</a:t>
            </a:r>
          </a:p>
          <a:p>
            <a:r>
              <a:rPr lang="en-US" dirty="0"/>
              <a:t>On the left is the Palette browser, which you can close with cross in its top right corner</a:t>
            </a:r>
          </a:p>
          <a:p>
            <a:r>
              <a:rPr lang="en-US" dirty="0"/>
              <a:t>The network consists of a number of </a:t>
            </a:r>
            <a:r>
              <a:rPr lang="en-US" i="1" dirty="0"/>
              <a:t>operators</a:t>
            </a:r>
            <a:r>
              <a:rPr lang="en-US" dirty="0"/>
              <a:t> that are wired together</a:t>
            </a:r>
          </a:p>
          <a:p>
            <a:r>
              <a:rPr lang="en-US" dirty="0"/>
              <a:t>One of the operators is selected and its parameters are shown in the dialog in the top right of the main window</a:t>
            </a:r>
          </a:p>
        </p:txBody>
      </p:sp>
      <p:pic>
        <p:nvPicPr>
          <p:cNvPr id="4" name="Picture 3">
            <a:extLst>
              <a:ext uri="{FF2B5EF4-FFF2-40B4-BE49-F238E27FC236}">
                <a16:creationId xmlns:a16="http://schemas.microsoft.com/office/drawing/2014/main" id="{371067C9-973A-7242-83D0-ACC112913526}"/>
              </a:ext>
            </a:extLst>
          </p:cNvPr>
          <p:cNvPicPr>
            <a:picLocks noChangeAspect="1"/>
          </p:cNvPicPr>
          <p:nvPr/>
        </p:nvPicPr>
        <p:blipFill>
          <a:blip r:embed="rId2"/>
          <a:stretch>
            <a:fillRect/>
          </a:stretch>
        </p:blipFill>
        <p:spPr>
          <a:xfrm>
            <a:off x="350452" y="2010989"/>
            <a:ext cx="5041817" cy="2836022"/>
          </a:xfrm>
          <a:prstGeom prst="rect">
            <a:avLst/>
          </a:prstGeom>
        </p:spPr>
      </p:pic>
    </p:spTree>
    <p:extLst>
      <p:ext uri="{BB962C8B-B14F-4D97-AF65-F5344CB8AC3E}">
        <p14:creationId xmlns:p14="http://schemas.microsoft.com/office/powerpoint/2010/main" val="268098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4AB08-A828-834E-B147-B8DCC63B334E}"/>
              </a:ext>
            </a:extLst>
          </p:cNvPr>
          <p:cNvSpPr>
            <a:spLocks noGrp="1"/>
          </p:cNvSpPr>
          <p:nvPr>
            <p:ph type="title"/>
          </p:nvPr>
        </p:nvSpPr>
        <p:spPr/>
        <p:txBody>
          <a:bodyPr/>
          <a:lstStyle/>
          <a:p>
            <a:r>
              <a:rPr lang="en-US" dirty="0"/>
              <a:t>Pan, zoom and center the network</a:t>
            </a:r>
          </a:p>
        </p:txBody>
      </p:sp>
      <p:sp>
        <p:nvSpPr>
          <p:cNvPr id="3" name="Content Placeholder 2">
            <a:extLst>
              <a:ext uri="{FF2B5EF4-FFF2-40B4-BE49-F238E27FC236}">
                <a16:creationId xmlns:a16="http://schemas.microsoft.com/office/drawing/2014/main" id="{BFE152A0-6495-A847-AACA-559F84DEADC2}"/>
              </a:ext>
            </a:extLst>
          </p:cNvPr>
          <p:cNvSpPr>
            <a:spLocks noGrp="1"/>
          </p:cNvSpPr>
          <p:nvPr>
            <p:ph idx="1"/>
          </p:nvPr>
        </p:nvSpPr>
        <p:spPr>
          <a:xfrm>
            <a:off x="4070626" y="1538474"/>
            <a:ext cx="7283173" cy="4638489"/>
          </a:xfrm>
        </p:spPr>
        <p:txBody>
          <a:bodyPr>
            <a:normAutofit fontScale="92500" lnSpcReduction="10000"/>
          </a:bodyPr>
          <a:lstStyle/>
          <a:p>
            <a:endParaRPr lang="en-US" dirty="0"/>
          </a:p>
          <a:p>
            <a:r>
              <a:rPr lang="en-US" dirty="0"/>
              <a:t>Pan by clicking and dragging with the LMB on an empty area in the network</a:t>
            </a:r>
          </a:p>
          <a:p>
            <a:r>
              <a:rPr lang="en-US" dirty="0"/>
              <a:t>Zoom by rolling the middle roller or by holding the MMB and dragging left and right</a:t>
            </a:r>
          </a:p>
          <a:p>
            <a:pPr lvl="1"/>
            <a:r>
              <a:rPr lang="en-US" dirty="0"/>
              <a:t>You can also use Alt-right click if you don’t have a MMB</a:t>
            </a:r>
          </a:p>
          <a:p>
            <a:r>
              <a:rPr lang="en-US" b="1" dirty="0"/>
              <a:t>Home</a:t>
            </a:r>
            <a:r>
              <a:rPr lang="en-US" dirty="0"/>
              <a:t> (center) entire network by pressing ‘h’</a:t>
            </a:r>
          </a:p>
          <a:p>
            <a:pPr lvl="1"/>
            <a:r>
              <a:rPr lang="en-US" dirty="0"/>
              <a:t>Use Shift-h to home just the highlighted node</a:t>
            </a:r>
          </a:p>
          <a:p>
            <a:r>
              <a:rPr lang="en-US" dirty="0"/>
              <a:t>Pressing the RMB on an empty area of the network brings up the network menu</a:t>
            </a:r>
          </a:p>
          <a:p>
            <a:r>
              <a:rPr lang="en-US" dirty="0"/>
              <a:t>You can zoom inside a component by continuing to zoom when it fills the screen</a:t>
            </a:r>
          </a:p>
          <a:p>
            <a:pPr lvl="1"/>
            <a:endParaRPr lang="en-US" dirty="0"/>
          </a:p>
        </p:txBody>
      </p:sp>
      <p:pic>
        <p:nvPicPr>
          <p:cNvPr id="5" name="Picture 4">
            <a:extLst>
              <a:ext uri="{FF2B5EF4-FFF2-40B4-BE49-F238E27FC236}">
                <a16:creationId xmlns:a16="http://schemas.microsoft.com/office/drawing/2014/main" id="{C150036B-CC09-0643-BBD3-2A0249A7FF94}"/>
              </a:ext>
            </a:extLst>
          </p:cNvPr>
          <p:cNvPicPr>
            <a:picLocks noChangeAspect="1"/>
          </p:cNvPicPr>
          <p:nvPr/>
        </p:nvPicPr>
        <p:blipFill>
          <a:blip r:embed="rId2"/>
          <a:stretch>
            <a:fillRect/>
          </a:stretch>
        </p:blipFill>
        <p:spPr>
          <a:xfrm>
            <a:off x="474969" y="1538474"/>
            <a:ext cx="3595658" cy="4351338"/>
          </a:xfrm>
          <a:prstGeom prst="rect">
            <a:avLst/>
          </a:prstGeom>
        </p:spPr>
      </p:pic>
    </p:spTree>
    <p:extLst>
      <p:ext uri="{BB962C8B-B14F-4D97-AF65-F5344CB8AC3E}">
        <p14:creationId xmlns:p14="http://schemas.microsoft.com/office/powerpoint/2010/main" val="3443823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5EB55-1807-114A-994B-D9E465F0B1F1}"/>
              </a:ext>
            </a:extLst>
          </p:cNvPr>
          <p:cNvSpPr>
            <a:spLocks noGrp="1"/>
          </p:cNvSpPr>
          <p:nvPr>
            <p:ph type="title"/>
          </p:nvPr>
        </p:nvSpPr>
        <p:spPr/>
        <p:txBody>
          <a:bodyPr/>
          <a:lstStyle/>
          <a:p>
            <a:r>
              <a:rPr lang="en-US" dirty="0"/>
              <a:t>Selecting and moving nodes (operators)</a:t>
            </a:r>
          </a:p>
        </p:txBody>
      </p:sp>
      <p:sp>
        <p:nvSpPr>
          <p:cNvPr id="3" name="Content Placeholder 2">
            <a:extLst>
              <a:ext uri="{FF2B5EF4-FFF2-40B4-BE49-F238E27FC236}">
                <a16:creationId xmlns:a16="http://schemas.microsoft.com/office/drawing/2014/main" id="{D9382223-1BD8-E146-BEFE-AF73CECC76E8}"/>
              </a:ext>
            </a:extLst>
          </p:cNvPr>
          <p:cNvSpPr>
            <a:spLocks noGrp="1"/>
          </p:cNvSpPr>
          <p:nvPr>
            <p:ph idx="1"/>
          </p:nvPr>
        </p:nvSpPr>
        <p:spPr>
          <a:xfrm>
            <a:off x="5457200" y="1825625"/>
            <a:ext cx="5896599" cy="4351338"/>
          </a:xfrm>
        </p:spPr>
        <p:txBody>
          <a:bodyPr>
            <a:normAutofit fontScale="85000" lnSpcReduction="20000"/>
          </a:bodyPr>
          <a:lstStyle/>
          <a:p>
            <a:r>
              <a:rPr lang="en-US" dirty="0"/>
              <a:t>Left-click and drag to move a node (its wires go with it)</a:t>
            </a:r>
          </a:p>
          <a:p>
            <a:r>
              <a:rPr lang="en-US" dirty="0"/>
              <a:t>Right-click in an empty area of the network and drag to box select one or more nodes</a:t>
            </a:r>
          </a:p>
          <a:p>
            <a:pPr lvl="1"/>
            <a:r>
              <a:rPr lang="en-US" dirty="0"/>
              <a:t>Left-click on one of the selected node to move all of them in parallel</a:t>
            </a:r>
          </a:p>
          <a:p>
            <a:r>
              <a:rPr lang="en-US" dirty="0"/>
              <a:t>Right-click on a node to get its node menu</a:t>
            </a:r>
          </a:p>
          <a:p>
            <a:pPr lvl="1"/>
            <a:r>
              <a:rPr lang="en-US" dirty="0"/>
              <a:t>Only get node menu if node’s viewer is not active</a:t>
            </a:r>
          </a:p>
          <a:p>
            <a:pPr lvl="1"/>
            <a:r>
              <a:rPr lang="en-US" dirty="0"/>
              <a:t>You can bring up a separate view window for a node by right clicking and selecting “View”</a:t>
            </a:r>
          </a:p>
          <a:p>
            <a:pPr lvl="2"/>
            <a:r>
              <a:rPr lang="en-US" dirty="0"/>
              <a:t>You can interact with the View window by zooming, dragging, tumbling, etc.</a:t>
            </a:r>
          </a:p>
          <a:p>
            <a:r>
              <a:rPr lang="en-US" dirty="0"/>
              <a:t>Delete a node by selecting it and pressing delete</a:t>
            </a:r>
          </a:p>
        </p:txBody>
      </p:sp>
      <p:pic>
        <p:nvPicPr>
          <p:cNvPr id="7" name="Picture 6">
            <a:extLst>
              <a:ext uri="{FF2B5EF4-FFF2-40B4-BE49-F238E27FC236}">
                <a16:creationId xmlns:a16="http://schemas.microsoft.com/office/drawing/2014/main" id="{E1E6AB6A-8FE5-B445-9054-FD2E9A65DA67}"/>
              </a:ext>
            </a:extLst>
          </p:cNvPr>
          <p:cNvPicPr>
            <a:picLocks noChangeAspect="1"/>
          </p:cNvPicPr>
          <p:nvPr/>
        </p:nvPicPr>
        <p:blipFill>
          <a:blip r:embed="rId2"/>
          <a:stretch>
            <a:fillRect/>
          </a:stretch>
        </p:blipFill>
        <p:spPr>
          <a:xfrm>
            <a:off x="615892" y="1825625"/>
            <a:ext cx="4841309" cy="3781168"/>
          </a:xfrm>
          <a:prstGeom prst="rect">
            <a:avLst/>
          </a:prstGeom>
        </p:spPr>
      </p:pic>
    </p:spTree>
    <p:extLst>
      <p:ext uri="{BB962C8B-B14F-4D97-AF65-F5344CB8AC3E}">
        <p14:creationId xmlns:p14="http://schemas.microsoft.com/office/powerpoint/2010/main" val="3669065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A3107-E762-2040-8E9E-9FE6849A8D9C}"/>
              </a:ext>
            </a:extLst>
          </p:cNvPr>
          <p:cNvSpPr>
            <a:spLocks noGrp="1"/>
          </p:cNvSpPr>
          <p:nvPr>
            <p:ph type="title"/>
          </p:nvPr>
        </p:nvSpPr>
        <p:spPr/>
        <p:txBody>
          <a:bodyPr/>
          <a:lstStyle/>
          <a:p>
            <a:r>
              <a:rPr lang="en-US" dirty="0"/>
              <a:t>Operators are either generators or filters</a:t>
            </a:r>
          </a:p>
        </p:txBody>
      </p:sp>
      <p:sp>
        <p:nvSpPr>
          <p:cNvPr id="3" name="Content Placeholder 2">
            <a:extLst>
              <a:ext uri="{FF2B5EF4-FFF2-40B4-BE49-F238E27FC236}">
                <a16:creationId xmlns:a16="http://schemas.microsoft.com/office/drawing/2014/main" id="{2F997CE8-1074-F148-A907-C99953721DDA}"/>
              </a:ext>
            </a:extLst>
          </p:cNvPr>
          <p:cNvSpPr>
            <a:spLocks noGrp="1"/>
          </p:cNvSpPr>
          <p:nvPr>
            <p:ph idx="1"/>
          </p:nvPr>
        </p:nvSpPr>
        <p:spPr>
          <a:xfrm>
            <a:off x="5288768" y="1825625"/>
            <a:ext cx="6065032" cy="4351338"/>
          </a:xfrm>
        </p:spPr>
        <p:txBody>
          <a:bodyPr>
            <a:normAutofit fontScale="92500" lnSpcReduction="10000"/>
          </a:bodyPr>
          <a:lstStyle/>
          <a:p>
            <a:r>
              <a:rPr lang="en-US" dirty="0"/>
              <a:t>If we double-click on an empty network, we get the </a:t>
            </a:r>
            <a:r>
              <a:rPr lang="en-US" b="1" dirty="0"/>
              <a:t>OP Create Dialog</a:t>
            </a:r>
          </a:p>
          <a:p>
            <a:r>
              <a:rPr lang="en-US" dirty="0"/>
              <a:t>“OP” is short for “operator”</a:t>
            </a:r>
          </a:p>
          <a:p>
            <a:r>
              <a:rPr lang="en-US" dirty="0"/>
              <a:t>Another word for operator is “node”</a:t>
            </a:r>
          </a:p>
          <a:p>
            <a:r>
              <a:rPr lang="en-US" dirty="0"/>
              <a:t>OPs with a darker background are generators (e.g., Movie File In)</a:t>
            </a:r>
          </a:p>
          <a:p>
            <a:pPr lvl="1"/>
            <a:r>
              <a:rPr lang="en-US" dirty="0"/>
              <a:t>Generators create new data or import data from files, programs or devices</a:t>
            </a:r>
          </a:p>
          <a:p>
            <a:r>
              <a:rPr lang="en-US" dirty="0"/>
              <a:t>Ops with lighter background are filters (e.g., Level)</a:t>
            </a:r>
          </a:p>
          <a:p>
            <a:pPr lvl="1"/>
            <a:r>
              <a:rPr lang="en-US" dirty="0"/>
              <a:t>Filters modify the data from an incoming operator</a:t>
            </a:r>
          </a:p>
        </p:txBody>
      </p:sp>
      <p:pic>
        <p:nvPicPr>
          <p:cNvPr id="4" name="Picture 3">
            <a:extLst>
              <a:ext uri="{FF2B5EF4-FFF2-40B4-BE49-F238E27FC236}">
                <a16:creationId xmlns:a16="http://schemas.microsoft.com/office/drawing/2014/main" id="{906AEE59-886E-B646-9998-F00AAB38AAB8}"/>
              </a:ext>
            </a:extLst>
          </p:cNvPr>
          <p:cNvPicPr>
            <a:picLocks noChangeAspect="1"/>
          </p:cNvPicPr>
          <p:nvPr/>
        </p:nvPicPr>
        <p:blipFill>
          <a:blip r:embed="rId2"/>
          <a:stretch>
            <a:fillRect/>
          </a:stretch>
        </p:blipFill>
        <p:spPr>
          <a:xfrm>
            <a:off x="354540" y="1690688"/>
            <a:ext cx="4934228" cy="4351338"/>
          </a:xfrm>
          <a:prstGeom prst="rect">
            <a:avLst/>
          </a:prstGeom>
        </p:spPr>
      </p:pic>
    </p:spTree>
    <p:extLst>
      <p:ext uri="{BB962C8B-B14F-4D97-AF65-F5344CB8AC3E}">
        <p14:creationId xmlns:p14="http://schemas.microsoft.com/office/powerpoint/2010/main" val="35991490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2339</TotalTime>
  <Words>4547</Words>
  <Application>Microsoft Macintosh PowerPoint</Application>
  <PresentationFormat>Widescreen</PresentationFormat>
  <Paragraphs>357</Paragraphs>
  <Slides>47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Calibri Light</vt:lpstr>
      <vt:lpstr>Office Theme</vt:lpstr>
      <vt:lpstr>Introduction to TouchDesigner</vt:lpstr>
      <vt:lpstr>Some good sources of information</vt:lpstr>
      <vt:lpstr>Main source for this lecture</vt:lpstr>
      <vt:lpstr>What is TouchDesigner and what can it do?</vt:lpstr>
      <vt:lpstr>Getting started with TouchDesigner</vt:lpstr>
      <vt:lpstr>Starting TouchDesigner</vt:lpstr>
      <vt:lpstr>Pan, zoom and center the network</vt:lpstr>
      <vt:lpstr>Selecting and moving nodes (operators)</vt:lpstr>
      <vt:lpstr>Operators are either generators or filters</vt:lpstr>
      <vt:lpstr>Adding an image generator and a filter</vt:lpstr>
      <vt:lpstr>Operator families</vt:lpstr>
      <vt:lpstr>Adding operators</vt:lpstr>
      <vt:lpstr>Connecting nodes with wires</vt:lpstr>
      <vt:lpstr>Wires, data flow and cooking</vt:lpstr>
      <vt:lpstr>Top and bottom connectors</vt:lpstr>
      <vt:lpstr>Current nodes and selected nodes</vt:lpstr>
      <vt:lpstr>Node viewers</vt:lpstr>
      <vt:lpstr>Adjusting node parameters</vt:lpstr>
      <vt:lpstr>Value ladders</vt:lpstr>
      <vt:lpstr>Value ladders for multi-dimensional parameters</vt:lpstr>
      <vt:lpstr>Components</vt:lpstr>
      <vt:lpstr>Remember to save your work frequently</vt:lpstr>
      <vt:lpstr>Getting media into TouchDesigner</vt:lpstr>
      <vt:lpstr>Split panes and pane types</vt:lpstr>
      <vt:lpstr>Flags</vt:lpstr>
      <vt:lpstr>Parameters</vt:lpstr>
      <vt:lpstr>Parameter modes</vt:lpstr>
      <vt:lpstr>CHOPs (Channel Operators) output streams of numbers</vt:lpstr>
      <vt:lpstr>Noise CHOP generates multiple values</vt:lpstr>
      <vt:lpstr>Noise CHOP can have multiple channels</vt:lpstr>
      <vt:lpstr>Using a “CHOP to” DAT to view the values generated by a CHOP</vt:lpstr>
      <vt:lpstr>Exporting CHOP channels to operator parameters</vt:lpstr>
      <vt:lpstr>Using Python expressions in parameters</vt:lpstr>
      <vt:lpstr>Components with inputs and outputs</vt:lpstr>
      <vt:lpstr>Node paths</vt:lpstr>
      <vt:lpstr>Some practice with node paths</vt:lpstr>
      <vt:lpstr>Rendering a 3D scene</vt:lpstr>
      <vt:lpstr>Rendering a 3D scene</vt:lpstr>
      <vt:lpstr>The Timeline</vt:lpstr>
      <vt:lpstr>Using the Animation Editor</vt:lpstr>
      <vt:lpstr>Controlling animation index with an input channel</vt:lpstr>
      <vt:lpstr>DATs are powerful text-manipulation operators</vt:lpstr>
      <vt:lpstr>Sweet Sixteen Operators</vt:lpstr>
      <vt:lpstr>Operator snippets</vt:lpstr>
      <vt:lpstr>Getting pre-made components</vt:lpstr>
      <vt:lpstr>Monitoring the performance of your network</vt:lpstr>
      <vt:lpstr>Some quick tips and good habits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TouchDesigner</dc:title>
  <dc:creator>David Meredith</dc:creator>
  <cp:lastModifiedBy>Microsoft Office User</cp:lastModifiedBy>
  <cp:revision>124</cp:revision>
  <cp:lastPrinted>2021-09-03T13:34:21Z</cp:lastPrinted>
  <dcterms:created xsi:type="dcterms:W3CDTF">2021-08-04T09:56:45Z</dcterms:created>
  <dcterms:modified xsi:type="dcterms:W3CDTF">2021-09-03T13:34:40Z</dcterms:modified>
</cp:coreProperties>
</file>